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61" r:id="rId4"/>
    <p:sldId id="258" r:id="rId5"/>
    <p:sldId id="259" r:id="rId6"/>
    <p:sldId id="260" r:id="rId7"/>
    <p:sldId id="262" r:id="rId8"/>
    <p:sldId id="264" r:id="rId9"/>
    <p:sldId id="263" r:id="rId10"/>
    <p:sldId id="266" r:id="rId11"/>
    <p:sldId id="265" r:id="rId12"/>
    <p:sldId id="267" r:id="rId13"/>
    <p:sldId id="269" r:id="rId14"/>
    <p:sldId id="268" r:id="rId15"/>
    <p:sldId id="271" r:id="rId16"/>
    <p:sldId id="270" r:id="rId17"/>
    <p:sldId id="274" r:id="rId18"/>
    <p:sldId id="272" r:id="rId19"/>
    <p:sldId id="273" r:id="rId20"/>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ES_trad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ES_tradnl"/>
          </a:p>
        </p:txBody>
      </p:sp>
      <p:sp>
        <p:nvSpPr>
          <p:cNvPr id="4" name="Date Placeholder 3"/>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140135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65912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s-ES_trad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350134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3844129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s-ES_trad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386007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Date Placeholder 4"/>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94219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s-ES_trad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7" name="Date Placeholder 6"/>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110115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Date Placeholder 2"/>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7794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529372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ES_trad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208617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ES_trad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DEFF0-DD61-4F13-AAB1-5CCFEFFF7282}" type="datetimeFigureOut">
              <a:rPr lang="es-ES_tradnl" smtClean="0"/>
              <a:t>30/07/2018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93179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s-ES_trad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DEFF0-DD61-4F13-AAB1-5CCFEFFF7282}" type="datetimeFigureOut">
              <a:rPr lang="es-ES_tradnl" smtClean="0"/>
              <a:t>30/07/2018</a:t>
            </a:fld>
            <a:endParaRPr lang="es-ES_trad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BEF5C-C0BE-4882-B2CE-A78177C3F00F}" type="slidenum">
              <a:rPr lang="es-ES_tradnl" smtClean="0"/>
              <a:t>‹#›</a:t>
            </a:fld>
            <a:endParaRPr lang="es-ES_tradnl"/>
          </a:p>
        </p:txBody>
      </p:sp>
    </p:spTree>
    <p:extLst>
      <p:ext uri="{BB962C8B-B14F-4D97-AF65-F5344CB8AC3E}">
        <p14:creationId xmlns:p14="http://schemas.microsoft.com/office/powerpoint/2010/main" val="1493259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3440" y="1122363"/>
            <a:ext cx="9814560" cy="3205798"/>
          </a:xfrm>
        </p:spPr>
        <p:txBody>
          <a:bodyPr>
            <a:normAutofit/>
          </a:bodyPr>
          <a:lstStyle/>
          <a:p>
            <a:r>
              <a:rPr lang="en-US" sz="8000" b="1" i="1" dirty="0" smtClean="0"/>
              <a:t>WORKERS RISE FOR CLIMATE JUSTICE</a:t>
            </a:r>
            <a:endParaRPr lang="es-ES_tradnl" sz="8000" b="1" i="1" dirty="0"/>
          </a:p>
        </p:txBody>
      </p:sp>
    </p:spTree>
    <p:extLst>
      <p:ext uri="{BB962C8B-B14F-4D97-AF65-F5344CB8AC3E}">
        <p14:creationId xmlns:p14="http://schemas.microsoft.com/office/powerpoint/2010/main" val="2200546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5175"/>
          </a:xfrm>
        </p:spPr>
        <p:txBody>
          <a:bodyPr>
            <a:normAutofit/>
          </a:bodyPr>
          <a:lstStyle/>
          <a:p>
            <a:r>
              <a:rPr lang="en-US" sz="2600" dirty="0" smtClean="0"/>
              <a:t>On the Job: Are you yourself concerned with any of these issues, or not? </a:t>
            </a:r>
            <a:endParaRPr lang="es-ES_tradnl" sz="2600" dirty="0"/>
          </a:p>
        </p:txBody>
      </p:sp>
      <p:graphicFrame>
        <p:nvGraphicFramePr>
          <p:cNvPr id="5" name="Table 4"/>
          <p:cNvGraphicFramePr>
            <a:graphicFrameLocks noGrp="1"/>
          </p:cNvGraphicFramePr>
          <p:nvPr>
            <p:extLst>
              <p:ext uri="{D42A27DB-BD31-4B8C-83A1-F6EECF244321}">
                <p14:modId xmlns:p14="http://schemas.microsoft.com/office/powerpoint/2010/main" val="3220464505"/>
              </p:ext>
            </p:extLst>
          </p:nvPr>
        </p:nvGraphicFramePr>
        <p:xfrm>
          <a:off x="6353173" y="4692194"/>
          <a:ext cx="4324352" cy="1799590"/>
        </p:xfrm>
        <a:graphic>
          <a:graphicData uri="http://schemas.openxmlformats.org/drawingml/2006/table">
            <a:tbl>
              <a:tblPr>
                <a:tableStyleId>{5C22544A-7EE6-4342-B048-85BDC9FD1C3A}</a:tableStyleId>
              </a:tblPr>
              <a:tblGrid>
                <a:gridCol w="2428877"/>
                <a:gridCol w="1895475"/>
              </a:tblGrid>
              <a:tr h="805100">
                <a:tc>
                  <a:txBody>
                    <a:bodyPr/>
                    <a:lstStyle/>
                    <a:p>
                      <a:pPr algn="l" fontAlgn="b"/>
                      <a:r>
                        <a:rPr lang="es-ES_tradnl" sz="1100" u="none" strike="noStrike" dirty="0">
                          <a:effectLst/>
                        </a:rPr>
                        <a:t> </a:t>
                      </a:r>
                      <a:r>
                        <a:rPr lang="es-ES_tradnl" sz="3000" b="1" u="none" strike="noStrike" kern="1200" dirty="0" err="1">
                          <a:solidFill>
                            <a:schemeClr val="dk1"/>
                          </a:solidFill>
                          <a:effectLst/>
                          <a:latin typeface="+mn-lt"/>
                          <a:ea typeface="+mn-ea"/>
                          <a:cs typeface="+mn-cs"/>
                        </a:rPr>
                        <a:t>Abusive</a:t>
                      </a:r>
                      <a:r>
                        <a:rPr lang="es-ES_tradnl" sz="3000" b="1" u="none" strike="noStrike" kern="1200" dirty="0">
                          <a:solidFill>
                            <a:schemeClr val="dk1"/>
                          </a:solidFill>
                          <a:effectLst/>
                          <a:latin typeface="+mn-lt"/>
                          <a:ea typeface="+mn-ea"/>
                          <a:cs typeface="+mn-cs"/>
                        </a:rPr>
                        <a:t> Managers: </a:t>
                      </a:r>
                    </a:p>
                  </a:txBody>
                  <a:tcPr marL="6350" marR="6350" marT="6350" marB="0" anchor="b"/>
                </a:tc>
                <a:tc>
                  <a:txBody>
                    <a:bodyPr/>
                    <a:lstStyle/>
                    <a:p>
                      <a:pPr algn="l" fontAlgn="b"/>
                      <a:endParaRPr lang="es-ES_tradnl" sz="1100" b="0" i="0" u="none" strike="noStrike">
                        <a:solidFill>
                          <a:srgbClr val="000000"/>
                        </a:solidFill>
                        <a:effectLst/>
                        <a:latin typeface="Calibri" panose="020F0502020204030204" pitchFamily="34" charset="0"/>
                      </a:endParaRPr>
                    </a:p>
                  </a:txBody>
                  <a:tcPr marL="6350" marR="6350" marT="6350" marB="0" anchor="b"/>
                </a:tc>
              </a:tr>
              <a:tr h="192113">
                <a:tc>
                  <a:txBody>
                    <a:bodyPr/>
                    <a:lstStyle/>
                    <a:p>
                      <a:pPr algn="l" fontAlgn="b"/>
                      <a:r>
                        <a:rPr lang="es-ES_tradnl" sz="1400" u="none" strike="noStrike" dirty="0" err="1">
                          <a:effectLst/>
                        </a:rPr>
                        <a:t>Very</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58%</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92113">
                <a:tc>
                  <a:txBody>
                    <a:bodyPr/>
                    <a:lstStyle/>
                    <a:p>
                      <a:pPr algn="l" fontAlgn="b"/>
                      <a:r>
                        <a:rPr lang="es-ES_tradnl" sz="1400" u="none" strike="noStrike" dirty="0" err="1">
                          <a:effectLst/>
                        </a:rPr>
                        <a:t>Somewhat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13%</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92113">
                <a:tc>
                  <a:txBody>
                    <a:bodyPr/>
                    <a:lstStyle/>
                    <a:p>
                      <a:pPr algn="l" fontAlgn="b"/>
                      <a:r>
                        <a:rPr lang="es-ES_tradnl" sz="1400" u="none" strike="noStrike">
                          <a:effectLst/>
                        </a:rPr>
                        <a:t>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17%</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92113">
                <a:tc>
                  <a:txBody>
                    <a:bodyPr/>
                    <a:lstStyle/>
                    <a:p>
                      <a:pPr algn="l" fontAlgn="b"/>
                      <a:r>
                        <a:rPr lang="es-ES_tradnl" sz="1400" u="none" strike="noStrike">
                          <a:effectLst/>
                        </a:rPr>
                        <a:t>Not 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12%</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2674977168"/>
              </p:ext>
            </p:extLst>
          </p:nvPr>
        </p:nvGraphicFramePr>
        <p:xfrm>
          <a:off x="5591173" y="3081223"/>
          <a:ext cx="6191251" cy="1365252"/>
        </p:xfrm>
        <a:graphic>
          <a:graphicData uri="http://schemas.openxmlformats.org/drawingml/2006/table">
            <a:tbl>
              <a:tblPr>
                <a:tableStyleId>{5C22544A-7EE6-4342-B048-85BDC9FD1C3A}</a:tableStyleId>
              </a:tblPr>
              <a:tblGrid>
                <a:gridCol w="2533652"/>
                <a:gridCol w="3657599"/>
              </a:tblGrid>
              <a:tr h="471444">
                <a:tc>
                  <a:txBody>
                    <a:bodyPr/>
                    <a:lstStyle/>
                    <a:p>
                      <a:pPr algn="l" fontAlgn="b"/>
                      <a:r>
                        <a:rPr lang="es-ES_tradnl" sz="1100" u="none" strike="noStrike" dirty="0">
                          <a:effectLst/>
                        </a:rPr>
                        <a:t> </a:t>
                      </a:r>
                      <a:r>
                        <a:rPr lang="es-ES_tradnl" sz="3000" b="1" u="none" strike="noStrike" kern="1200" dirty="0" err="1">
                          <a:solidFill>
                            <a:schemeClr val="dk1"/>
                          </a:solidFill>
                          <a:effectLst/>
                          <a:latin typeface="+mn-lt"/>
                          <a:ea typeface="+mn-ea"/>
                          <a:cs typeface="+mn-cs"/>
                        </a:rPr>
                        <a:t>Work</a:t>
                      </a:r>
                      <a:r>
                        <a:rPr lang="es-ES_tradnl" sz="3000" b="1" u="none" strike="noStrike" kern="1200" dirty="0">
                          <a:solidFill>
                            <a:schemeClr val="dk1"/>
                          </a:solidFill>
                          <a:effectLst/>
                          <a:latin typeface="+mn-lt"/>
                          <a:ea typeface="+mn-ea"/>
                          <a:cs typeface="+mn-cs"/>
                        </a:rPr>
                        <a:t> Safety</a:t>
                      </a:r>
                    </a:p>
                  </a:txBody>
                  <a:tcPr marL="6350" marR="6350" marT="6350" marB="0" anchor="b"/>
                </a:tc>
                <a:tc>
                  <a:txBody>
                    <a:bodyPr/>
                    <a:lstStyle/>
                    <a:p>
                      <a:pPr algn="l" fontAlgn="b"/>
                      <a:endParaRPr lang="es-ES_tradnl" sz="1100" b="0" i="0" u="none" strike="noStrike" dirty="0">
                        <a:solidFill>
                          <a:srgbClr val="000000"/>
                        </a:solidFill>
                        <a:effectLst/>
                        <a:latin typeface="Calibri" panose="020F0502020204030204" pitchFamily="34" charset="0"/>
                      </a:endParaRPr>
                    </a:p>
                  </a:txBody>
                  <a:tcPr marL="6350" marR="6350" marT="6350" marB="0" anchor="b"/>
                </a:tc>
              </a:tr>
              <a:tr h="223452">
                <a:tc>
                  <a:txBody>
                    <a:bodyPr/>
                    <a:lstStyle/>
                    <a:p>
                      <a:pPr algn="l" fontAlgn="b"/>
                      <a:r>
                        <a:rPr lang="es-ES_tradnl" sz="1400" u="none" strike="noStrike" dirty="0" err="1">
                          <a:effectLst/>
                        </a:rPr>
                        <a:t>Very</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56%</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223452">
                <a:tc>
                  <a:txBody>
                    <a:bodyPr/>
                    <a:lstStyle/>
                    <a:p>
                      <a:pPr algn="l" fontAlgn="b"/>
                      <a:r>
                        <a:rPr lang="es-ES_tradnl" sz="1400" u="none" strike="noStrike" dirty="0" err="1">
                          <a:effectLst/>
                        </a:rPr>
                        <a:t>Somewhat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21%</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223452">
                <a:tc>
                  <a:txBody>
                    <a:bodyPr/>
                    <a:lstStyle/>
                    <a:p>
                      <a:pPr algn="l" fontAlgn="b"/>
                      <a:r>
                        <a:rPr lang="es-ES_tradnl" sz="1400" u="none" strike="noStrike" dirty="0">
                          <a:effectLst/>
                        </a:rPr>
                        <a:t>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17%</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223452">
                <a:tc>
                  <a:txBody>
                    <a:bodyPr/>
                    <a:lstStyle/>
                    <a:p>
                      <a:pPr algn="l" fontAlgn="b"/>
                      <a:r>
                        <a:rPr lang="es-ES_tradnl" sz="1400" u="none" strike="noStrike" dirty="0" err="1">
                          <a:effectLst/>
                        </a:rPr>
                        <a:t>Not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6%</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06474082"/>
              </p:ext>
            </p:extLst>
          </p:nvPr>
        </p:nvGraphicFramePr>
        <p:xfrm>
          <a:off x="5591173" y="1130299"/>
          <a:ext cx="6191252" cy="1708152"/>
        </p:xfrm>
        <a:graphic>
          <a:graphicData uri="http://schemas.openxmlformats.org/drawingml/2006/table">
            <a:tbl>
              <a:tblPr>
                <a:tableStyleId>{5C22544A-7EE6-4342-B048-85BDC9FD1C3A}</a:tableStyleId>
              </a:tblPr>
              <a:tblGrid>
                <a:gridCol w="4048127"/>
                <a:gridCol w="2143125"/>
              </a:tblGrid>
              <a:tr h="465956">
                <a:tc>
                  <a:txBody>
                    <a:bodyPr/>
                    <a:lstStyle/>
                    <a:p>
                      <a:pPr marL="0" algn="l" defTabSz="914400" rtl="0" eaLnBrk="1" fontAlgn="b" latinLnBrk="0" hangingPunct="1"/>
                      <a:r>
                        <a:rPr lang="es-ES_tradnl" sz="3000" b="1" u="none" strike="noStrike" kern="1200" dirty="0" err="1">
                          <a:solidFill>
                            <a:schemeClr val="dk1"/>
                          </a:solidFill>
                          <a:effectLst/>
                          <a:latin typeface="+mn-lt"/>
                          <a:ea typeface="+mn-ea"/>
                          <a:cs typeface="+mn-cs"/>
                        </a:rPr>
                        <a:t>Work</a:t>
                      </a:r>
                      <a:r>
                        <a:rPr lang="es-ES_tradnl" sz="3000" b="1" u="none" strike="noStrike" kern="1200" dirty="0">
                          <a:solidFill>
                            <a:schemeClr val="dk1"/>
                          </a:solidFill>
                          <a:effectLst/>
                          <a:latin typeface="+mn-lt"/>
                          <a:ea typeface="+mn-ea"/>
                          <a:cs typeface="+mn-cs"/>
                        </a:rPr>
                        <a:t> Schedule &amp; </a:t>
                      </a:r>
                      <a:r>
                        <a:rPr lang="es-ES_tradnl" sz="3000" b="1" u="none" strike="noStrike" kern="1200" dirty="0" err="1">
                          <a:solidFill>
                            <a:schemeClr val="dk1"/>
                          </a:solidFill>
                          <a:effectLst/>
                          <a:latin typeface="+mn-lt"/>
                          <a:ea typeface="+mn-ea"/>
                          <a:cs typeface="+mn-cs"/>
                        </a:rPr>
                        <a:t>Hours</a:t>
                      </a:r>
                      <a:r>
                        <a:rPr lang="es-ES_tradnl" sz="3000" b="1" u="none" strike="noStrike" kern="1200" dirty="0">
                          <a:solidFill>
                            <a:schemeClr val="dk1"/>
                          </a:solidFill>
                          <a:effectLst/>
                          <a:latin typeface="+mn-lt"/>
                          <a:ea typeface="+mn-ea"/>
                          <a:cs typeface="+mn-cs"/>
                        </a:rPr>
                        <a:t>:</a:t>
                      </a:r>
                    </a:p>
                  </a:txBody>
                  <a:tcPr marL="6350" marR="6350" marT="6350" marB="0" anchor="b"/>
                </a:tc>
                <a:tc>
                  <a:txBody>
                    <a:bodyPr/>
                    <a:lstStyle/>
                    <a:p>
                      <a:pPr algn="l" fontAlgn="b"/>
                      <a:endParaRPr lang="es-ES_tradnl" sz="1100" b="0" i="0" u="none" strike="noStrike" dirty="0">
                        <a:solidFill>
                          <a:srgbClr val="000000"/>
                        </a:solidFill>
                        <a:effectLst/>
                        <a:latin typeface="Calibri" panose="020F0502020204030204" pitchFamily="34" charset="0"/>
                      </a:endParaRPr>
                    </a:p>
                  </a:txBody>
                  <a:tcPr marL="6350" marR="6350" marT="6350" marB="0" anchor="b"/>
                </a:tc>
              </a:tr>
              <a:tr h="310549">
                <a:tc>
                  <a:txBody>
                    <a:bodyPr/>
                    <a:lstStyle/>
                    <a:p>
                      <a:pPr algn="l" fontAlgn="b"/>
                      <a:r>
                        <a:rPr lang="es-ES_tradnl" sz="1400" u="none" strike="noStrike" dirty="0" err="1">
                          <a:effectLst/>
                        </a:rPr>
                        <a:t>Very</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45%</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310549">
                <a:tc>
                  <a:txBody>
                    <a:bodyPr/>
                    <a:lstStyle/>
                    <a:p>
                      <a:pPr algn="l" fontAlgn="b"/>
                      <a:r>
                        <a:rPr lang="es-ES_tradnl" sz="1400" u="none" strike="noStrike" dirty="0" err="1">
                          <a:effectLst/>
                        </a:rPr>
                        <a:t>Somewhat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25%</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310549">
                <a:tc>
                  <a:txBody>
                    <a:bodyPr/>
                    <a:lstStyle/>
                    <a:p>
                      <a:pPr algn="l" fontAlgn="b"/>
                      <a:r>
                        <a:rPr lang="es-ES_tradnl" sz="1400" u="none" strike="noStrike">
                          <a:effectLst/>
                        </a:rPr>
                        <a:t>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13%</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310549">
                <a:tc>
                  <a:txBody>
                    <a:bodyPr/>
                    <a:lstStyle/>
                    <a:p>
                      <a:pPr algn="l" fontAlgn="b"/>
                      <a:r>
                        <a:rPr lang="es-ES_tradnl" sz="1400" u="none" strike="noStrike" dirty="0" err="1">
                          <a:effectLst/>
                        </a:rPr>
                        <a:t>Not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17%</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6937534"/>
              </p:ext>
            </p:extLst>
          </p:nvPr>
        </p:nvGraphicFramePr>
        <p:xfrm>
          <a:off x="457199" y="1130298"/>
          <a:ext cx="4314826" cy="2029301"/>
        </p:xfrm>
        <a:graphic>
          <a:graphicData uri="http://schemas.openxmlformats.org/drawingml/2006/table">
            <a:tbl>
              <a:tblPr>
                <a:tableStyleId>{5C22544A-7EE6-4342-B048-85BDC9FD1C3A}</a:tableStyleId>
              </a:tblPr>
              <a:tblGrid>
                <a:gridCol w="2157413"/>
                <a:gridCol w="2157413"/>
              </a:tblGrid>
              <a:tr h="1038281">
                <a:tc>
                  <a:txBody>
                    <a:bodyPr/>
                    <a:lstStyle/>
                    <a:p>
                      <a:pPr algn="l" fontAlgn="b"/>
                      <a:r>
                        <a:rPr lang="es-ES_tradnl" sz="3000" u="none" strike="noStrike" dirty="0">
                          <a:effectLst/>
                        </a:rPr>
                        <a:t> </a:t>
                      </a:r>
                      <a:r>
                        <a:rPr lang="es-ES_tradnl" sz="3000" b="1" u="none" strike="noStrike" dirty="0" err="1">
                          <a:effectLst/>
                        </a:rPr>
                        <a:t>Wages</a:t>
                      </a:r>
                      <a:r>
                        <a:rPr lang="es-ES_tradnl" sz="3000" b="1" u="none" strike="noStrike" dirty="0">
                          <a:effectLst/>
                        </a:rPr>
                        <a:t> &amp; </a:t>
                      </a:r>
                      <a:r>
                        <a:rPr lang="es-ES_tradnl" sz="3000" b="1" u="none" strike="noStrike" dirty="0" err="1">
                          <a:effectLst/>
                        </a:rPr>
                        <a:t>Benefits</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dirty="0">
                        <a:solidFill>
                          <a:srgbClr val="000000"/>
                        </a:solidFill>
                        <a:effectLst/>
                        <a:latin typeface="Calibri" panose="020F0502020204030204" pitchFamily="34" charset="0"/>
                      </a:endParaRPr>
                    </a:p>
                  </a:txBody>
                  <a:tcPr marL="6350" marR="6350" marT="6350" marB="0" anchor="b"/>
                </a:tc>
              </a:tr>
              <a:tr h="247755">
                <a:tc>
                  <a:txBody>
                    <a:bodyPr/>
                    <a:lstStyle/>
                    <a:p>
                      <a:pPr algn="l" fontAlgn="b"/>
                      <a:r>
                        <a:rPr lang="es-ES_tradnl" sz="1400" u="none" strike="noStrike" dirty="0" err="1">
                          <a:effectLst/>
                        </a:rPr>
                        <a:t>Very</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83%</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247755">
                <a:tc>
                  <a:txBody>
                    <a:bodyPr/>
                    <a:lstStyle/>
                    <a:p>
                      <a:pPr algn="l" fontAlgn="b"/>
                      <a:r>
                        <a:rPr lang="es-ES_tradnl" sz="1400" u="none" strike="noStrike" dirty="0" err="1">
                          <a:effectLst/>
                        </a:rPr>
                        <a:t>Somewhat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9%</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247755">
                <a:tc>
                  <a:txBody>
                    <a:bodyPr/>
                    <a:lstStyle/>
                    <a:p>
                      <a:pPr algn="l" fontAlgn="b"/>
                      <a:r>
                        <a:rPr lang="es-ES_tradnl" sz="1400" u="none" strike="noStrike">
                          <a:effectLst/>
                        </a:rPr>
                        <a:t>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6%</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247755">
                <a:tc>
                  <a:txBody>
                    <a:bodyPr/>
                    <a:lstStyle/>
                    <a:p>
                      <a:pPr algn="l" fontAlgn="b"/>
                      <a:r>
                        <a:rPr lang="es-ES_tradnl" sz="1400" u="none" strike="noStrike" dirty="0" err="1">
                          <a:effectLst/>
                        </a:rPr>
                        <a:t>Not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2%</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17668729"/>
              </p:ext>
            </p:extLst>
          </p:nvPr>
        </p:nvGraphicFramePr>
        <p:xfrm>
          <a:off x="457199" y="3305175"/>
          <a:ext cx="4114801" cy="1815852"/>
        </p:xfrm>
        <a:graphic>
          <a:graphicData uri="http://schemas.openxmlformats.org/drawingml/2006/table">
            <a:tbl>
              <a:tblPr>
                <a:tableStyleId>{5C22544A-7EE6-4342-B048-85BDC9FD1C3A}</a:tableStyleId>
              </a:tblPr>
              <a:tblGrid>
                <a:gridCol w="2324100"/>
                <a:gridCol w="1790701"/>
              </a:tblGrid>
              <a:tr h="536572">
                <a:tc>
                  <a:txBody>
                    <a:bodyPr/>
                    <a:lstStyle/>
                    <a:p>
                      <a:pPr algn="l" fontAlgn="b"/>
                      <a:r>
                        <a:rPr lang="es-ES_tradnl" sz="1100" u="none" strike="noStrike" dirty="0">
                          <a:effectLst/>
                        </a:rPr>
                        <a:t> </a:t>
                      </a:r>
                      <a:r>
                        <a:rPr lang="es-ES_tradnl" sz="3000" b="1" u="none" strike="noStrike" kern="1200" dirty="0">
                          <a:solidFill>
                            <a:schemeClr val="dk1"/>
                          </a:solidFill>
                          <a:effectLst/>
                          <a:latin typeface="+mn-lt"/>
                          <a:ea typeface="+mn-ea"/>
                          <a:cs typeface="+mn-cs"/>
                        </a:rPr>
                        <a:t>Job Security:</a:t>
                      </a:r>
                    </a:p>
                  </a:txBody>
                  <a:tcPr marL="6350" marR="6350" marT="6350" marB="0" anchor="b"/>
                </a:tc>
                <a:tc>
                  <a:txBody>
                    <a:bodyPr/>
                    <a:lstStyle/>
                    <a:p>
                      <a:pPr algn="l" fontAlgn="b"/>
                      <a:endParaRPr lang="es-ES_tradnl" sz="1100" b="0" i="0" u="none" strike="noStrike">
                        <a:solidFill>
                          <a:srgbClr val="000000"/>
                        </a:solidFill>
                        <a:effectLst/>
                        <a:latin typeface="Calibri" panose="020F0502020204030204" pitchFamily="34" charset="0"/>
                      </a:endParaRPr>
                    </a:p>
                  </a:txBody>
                  <a:tcPr marL="6350" marR="6350" marT="6350" marB="0" anchor="b"/>
                </a:tc>
              </a:tr>
              <a:tr h="319820">
                <a:tc>
                  <a:txBody>
                    <a:bodyPr/>
                    <a:lstStyle/>
                    <a:p>
                      <a:pPr algn="l" fontAlgn="b"/>
                      <a:r>
                        <a:rPr lang="es-ES_tradnl" sz="1400" u="none" strike="noStrike">
                          <a:effectLst/>
                        </a:rPr>
                        <a:t>Very 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67%</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319820">
                <a:tc>
                  <a:txBody>
                    <a:bodyPr/>
                    <a:lstStyle/>
                    <a:p>
                      <a:pPr algn="l" fontAlgn="b"/>
                      <a:r>
                        <a:rPr lang="es-ES_tradnl" sz="1400" u="none" strike="noStrike">
                          <a:effectLst/>
                        </a:rPr>
                        <a:t>Somewhat 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13%</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319820">
                <a:tc>
                  <a:txBody>
                    <a:bodyPr/>
                    <a:lstStyle/>
                    <a:p>
                      <a:pPr algn="l" fontAlgn="b"/>
                      <a:r>
                        <a:rPr lang="es-ES_tradnl" sz="1400" u="none" strike="noStrike">
                          <a:effectLst/>
                        </a:rPr>
                        <a:t>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9%</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319820">
                <a:tc>
                  <a:txBody>
                    <a:bodyPr/>
                    <a:lstStyle/>
                    <a:p>
                      <a:pPr algn="l" fontAlgn="b"/>
                      <a:r>
                        <a:rPr lang="es-ES_tradnl" sz="1400" u="none" strike="noStrike" dirty="0" err="1">
                          <a:effectLst/>
                        </a:rPr>
                        <a:t>Not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11%</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142080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66656414"/>
              </p:ext>
            </p:extLst>
          </p:nvPr>
        </p:nvGraphicFramePr>
        <p:xfrm>
          <a:off x="561974" y="1419224"/>
          <a:ext cx="5495926" cy="2085170"/>
        </p:xfrm>
        <a:graphic>
          <a:graphicData uri="http://schemas.openxmlformats.org/drawingml/2006/table">
            <a:tbl>
              <a:tblPr>
                <a:tableStyleId>{5C22544A-7EE6-4342-B048-85BDC9FD1C3A}</a:tableStyleId>
              </a:tblPr>
              <a:tblGrid>
                <a:gridCol w="3548160"/>
                <a:gridCol w="1947766"/>
              </a:tblGrid>
              <a:tr h="626196">
                <a:tc>
                  <a:txBody>
                    <a:bodyPr/>
                    <a:lstStyle/>
                    <a:p>
                      <a:pPr algn="l" fontAlgn="b"/>
                      <a:r>
                        <a:rPr lang="es-ES_tradnl" sz="3000" b="1" u="none" strike="noStrike" dirty="0" err="1">
                          <a:effectLst/>
                        </a:rPr>
                        <a:t>Housing</a:t>
                      </a:r>
                      <a:r>
                        <a:rPr lang="es-ES_tradnl" sz="3000" b="1" u="none" strike="noStrike" dirty="0">
                          <a:effectLst/>
                        </a:rPr>
                        <a:t>:</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a:solidFill>
                          <a:srgbClr val="000000"/>
                        </a:solidFill>
                        <a:effectLst/>
                        <a:latin typeface="Calibri" panose="020F0502020204030204" pitchFamily="34" charset="0"/>
                      </a:endParaRPr>
                    </a:p>
                  </a:txBody>
                  <a:tcPr marL="6350" marR="6350" marT="6350" marB="0" anchor="b"/>
                </a:tc>
              </a:tr>
              <a:tr h="337974">
                <a:tc>
                  <a:txBody>
                    <a:bodyPr/>
                    <a:lstStyle/>
                    <a:p>
                      <a:pPr algn="l" fontAlgn="b"/>
                      <a:r>
                        <a:rPr lang="es-ES_tradnl" sz="1600" u="none" strike="noStrike" dirty="0" err="1">
                          <a:effectLst/>
                        </a:rPr>
                        <a:t>Very</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68%</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445052">
                <a:tc>
                  <a:txBody>
                    <a:bodyPr/>
                    <a:lstStyle/>
                    <a:p>
                      <a:pPr algn="l" fontAlgn="b"/>
                      <a:r>
                        <a:rPr lang="es-ES_tradnl" sz="1600" u="none" strike="noStrike" dirty="0" err="1">
                          <a:effectLst/>
                        </a:rPr>
                        <a:t>Somewhat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16%</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37974">
                <a:tc>
                  <a:txBody>
                    <a:bodyPr/>
                    <a:lstStyle/>
                    <a:p>
                      <a:pPr algn="l" fontAlgn="b"/>
                      <a:r>
                        <a:rPr lang="es-ES_tradnl" sz="1600" u="none" strike="noStrike" dirty="0">
                          <a:effectLst/>
                        </a:rPr>
                        <a:t>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14%</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37974">
                <a:tc>
                  <a:txBody>
                    <a:bodyPr/>
                    <a:lstStyle/>
                    <a:p>
                      <a:pPr algn="l" fontAlgn="b"/>
                      <a:r>
                        <a:rPr lang="es-ES_tradnl" sz="1600" u="none" strike="noStrike">
                          <a:effectLst/>
                        </a:rPr>
                        <a:t>Not Concerned</a:t>
                      </a:r>
                      <a:endParaRPr lang="es-ES_tradnl" sz="16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2%</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94470175"/>
              </p:ext>
            </p:extLst>
          </p:nvPr>
        </p:nvGraphicFramePr>
        <p:xfrm>
          <a:off x="561974" y="3756805"/>
          <a:ext cx="5086351" cy="2777344"/>
        </p:xfrm>
        <a:graphic>
          <a:graphicData uri="http://schemas.openxmlformats.org/drawingml/2006/table">
            <a:tbl>
              <a:tblPr>
                <a:tableStyleId>{5C22544A-7EE6-4342-B048-85BDC9FD1C3A}</a:tableStyleId>
              </a:tblPr>
              <a:tblGrid>
                <a:gridCol w="3527219"/>
                <a:gridCol w="1559132"/>
              </a:tblGrid>
              <a:tr h="680992">
                <a:tc>
                  <a:txBody>
                    <a:bodyPr/>
                    <a:lstStyle/>
                    <a:p>
                      <a:pPr algn="l" fontAlgn="b"/>
                      <a:r>
                        <a:rPr lang="es-ES_tradnl" sz="1100" u="none" strike="noStrike" dirty="0">
                          <a:effectLst/>
                        </a:rPr>
                        <a:t> </a:t>
                      </a:r>
                      <a:r>
                        <a:rPr lang="es-ES_tradnl" sz="3000" b="1" u="none" strike="noStrike" dirty="0" err="1" smtClean="0">
                          <a:effectLst/>
                        </a:rPr>
                        <a:t>Transportacion</a:t>
                      </a:r>
                      <a:r>
                        <a:rPr lang="es-ES_tradnl" sz="3000" b="1" u="none" strike="noStrike" dirty="0" smtClean="0">
                          <a:effectLst/>
                        </a:rPr>
                        <a:t>:</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dirty="0">
                        <a:solidFill>
                          <a:srgbClr val="000000"/>
                        </a:solidFill>
                        <a:effectLst/>
                        <a:latin typeface="Calibri" panose="020F0502020204030204" pitchFamily="34" charset="0"/>
                      </a:endParaRPr>
                    </a:p>
                  </a:txBody>
                  <a:tcPr marL="6350" marR="6350" marT="6350" marB="0" anchor="b"/>
                </a:tc>
              </a:tr>
              <a:tr h="524088">
                <a:tc>
                  <a:txBody>
                    <a:bodyPr/>
                    <a:lstStyle/>
                    <a:p>
                      <a:pPr algn="l" fontAlgn="b"/>
                      <a:r>
                        <a:rPr lang="es-ES_tradnl" sz="1600" u="none" strike="noStrike" dirty="0" err="1">
                          <a:effectLst/>
                        </a:rPr>
                        <a:t>Very</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60%</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524088">
                <a:tc>
                  <a:txBody>
                    <a:bodyPr/>
                    <a:lstStyle/>
                    <a:p>
                      <a:pPr algn="l" fontAlgn="b"/>
                      <a:r>
                        <a:rPr lang="es-ES_tradnl" sz="1600" u="none" strike="noStrike" dirty="0" err="1">
                          <a:effectLst/>
                        </a:rPr>
                        <a:t>Somewhat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19%</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524088">
                <a:tc>
                  <a:txBody>
                    <a:bodyPr/>
                    <a:lstStyle/>
                    <a:p>
                      <a:pPr algn="l" fontAlgn="b"/>
                      <a:r>
                        <a:rPr lang="es-ES_tradnl" sz="1600" u="none" strike="noStrike" dirty="0">
                          <a:effectLst/>
                        </a:rPr>
                        <a:t>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11%</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524088">
                <a:tc>
                  <a:txBody>
                    <a:bodyPr/>
                    <a:lstStyle/>
                    <a:p>
                      <a:pPr algn="l" fontAlgn="b"/>
                      <a:r>
                        <a:rPr lang="es-ES_tradnl" sz="1600" u="none" strike="noStrike" dirty="0" err="1">
                          <a:effectLst/>
                        </a:rPr>
                        <a:t>Not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9%</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1697096"/>
              </p:ext>
            </p:extLst>
          </p:nvPr>
        </p:nvGraphicFramePr>
        <p:xfrm>
          <a:off x="6753225" y="1582883"/>
          <a:ext cx="5143500" cy="1921510"/>
        </p:xfrm>
        <a:graphic>
          <a:graphicData uri="http://schemas.openxmlformats.org/drawingml/2006/table">
            <a:tbl>
              <a:tblPr>
                <a:tableStyleId>{5C22544A-7EE6-4342-B048-85BDC9FD1C3A}</a:tableStyleId>
              </a:tblPr>
              <a:tblGrid>
                <a:gridCol w="4257675"/>
                <a:gridCol w="885825"/>
              </a:tblGrid>
              <a:tr h="723424">
                <a:tc>
                  <a:txBody>
                    <a:bodyPr/>
                    <a:lstStyle/>
                    <a:p>
                      <a:pPr algn="l" fontAlgn="b"/>
                      <a:r>
                        <a:rPr lang="es-ES_tradnl" sz="3000" b="1" u="none" strike="noStrike" dirty="0" err="1" smtClean="0">
                          <a:effectLst/>
                        </a:rPr>
                        <a:t>Community</a:t>
                      </a:r>
                      <a:r>
                        <a:rPr lang="es-ES_tradnl" sz="3000" b="1" u="none" strike="noStrike" dirty="0" smtClean="0">
                          <a:effectLst/>
                        </a:rPr>
                        <a:t> </a:t>
                      </a:r>
                      <a:r>
                        <a:rPr lang="es-ES_tradnl" sz="3000" b="1" u="none" strike="noStrike" dirty="0">
                          <a:effectLst/>
                        </a:rPr>
                        <a:t>and </a:t>
                      </a:r>
                      <a:r>
                        <a:rPr lang="es-ES_tradnl" sz="3000" b="1" u="none" strike="noStrike" dirty="0" err="1">
                          <a:effectLst/>
                        </a:rPr>
                        <a:t>Neighborhood</a:t>
                      </a:r>
                      <a:r>
                        <a:rPr lang="es-ES_tradnl" sz="3000" b="1" u="none" strike="noStrike" dirty="0">
                          <a:effectLst/>
                        </a:rPr>
                        <a:t> </a:t>
                      </a:r>
                      <a:r>
                        <a:rPr lang="es-ES_tradnl" sz="3000" b="1" u="none" strike="noStrike" dirty="0" err="1">
                          <a:effectLst/>
                        </a:rPr>
                        <a:t>Conditions</a:t>
                      </a:r>
                      <a:r>
                        <a:rPr lang="es-ES_tradnl" sz="3000" b="1" u="none" strike="noStrike" dirty="0">
                          <a:effectLst/>
                        </a:rPr>
                        <a:t>:</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dirty="0">
                        <a:solidFill>
                          <a:srgbClr val="000000"/>
                        </a:solidFill>
                        <a:effectLst/>
                        <a:latin typeface="Calibri" panose="020F0502020204030204" pitchFamily="34" charset="0"/>
                      </a:endParaRPr>
                    </a:p>
                  </a:txBody>
                  <a:tcPr marL="6350" marR="6350" marT="6350" marB="0" anchor="b"/>
                </a:tc>
              </a:tr>
              <a:tr h="196572">
                <a:tc>
                  <a:txBody>
                    <a:bodyPr/>
                    <a:lstStyle/>
                    <a:p>
                      <a:pPr algn="l" fontAlgn="b"/>
                      <a:r>
                        <a:rPr lang="es-ES_tradnl" sz="1600" u="none" strike="noStrike" dirty="0" err="1">
                          <a:effectLst/>
                        </a:rPr>
                        <a:t>Very</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59%</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196572">
                <a:tc>
                  <a:txBody>
                    <a:bodyPr/>
                    <a:lstStyle/>
                    <a:p>
                      <a:pPr algn="l" fontAlgn="b"/>
                      <a:r>
                        <a:rPr lang="es-ES_tradnl" sz="1600" u="none" strike="noStrike" dirty="0" err="1">
                          <a:effectLst/>
                        </a:rPr>
                        <a:t>Somewhat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20%</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196572">
                <a:tc>
                  <a:txBody>
                    <a:bodyPr/>
                    <a:lstStyle/>
                    <a:p>
                      <a:pPr algn="l" fontAlgn="b"/>
                      <a:r>
                        <a:rPr lang="es-ES_tradnl" sz="1600" u="none" strike="noStrike" dirty="0">
                          <a:effectLst/>
                        </a:rPr>
                        <a:t>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16%</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196572">
                <a:tc>
                  <a:txBody>
                    <a:bodyPr/>
                    <a:lstStyle/>
                    <a:p>
                      <a:pPr algn="l" fontAlgn="b"/>
                      <a:r>
                        <a:rPr lang="es-ES_tradnl" sz="1600" u="none" strike="noStrike" dirty="0" err="1">
                          <a:effectLst/>
                        </a:rPr>
                        <a:t>Not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6%</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sp>
        <p:nvSpPr>
          <p:cNvPr id="14" name="Title 13"/>
          <p:cNvSpPr>
            <a:spLocks noGrp="1"/>
          </p:cNvSpPr>
          <p:nvPr>
            <p:ph type="title"/>
          </p:nvPr>
        </p:nvSpPr>
        <p:spPr/>
        <p:txBody>
          <a:bodyPr>
            <a:normAutofit/>
          </a:bodyPr>
          <a:lstStyle/>
          <a:p>
            <a:r>
              <a:rPr lang="en-US" sz="2600" dirty="0" smtClean="0"/>
              <a:t>Other Issues: Are you yourself concerned with any of these issues, or not? </a:t>
            </a:r>
            <a:endParaRPr lang="es-ES_tradnl" sz="2600" dirty="0"/>
          </a:p>
        </p:txBody>
      </p:sp>
      <p:graphicFrame>
        <p:nvGraphicFramePr>
          <p:cNvPr id="16" name="Table 15"/>
          <p:cNvGraphicFramePr>
            <a:graphicFrameLocks noGrp="1"/>
          </p:cNvGraphicFramePr>
          <p:nvPr>
            <p:extLst>
              <p:ext uri="{D42A27DB-BD31-4B8C-83A1-F6EECF244321}">
                <p14:modId xmlns:p14="http://schemas.microsoft.com/office/powerpoint/2010/main" val="1925960544"/>
              </p:ext>
            </p:extLst>
          </p:nvPr>
        </p:nvGraphicFramePr>
        <p:xfrm>
          <a:off x="6267450" y="4104908"/>
          <a:ext cx="5486400" cy="2199640"/>
        </p:xfrm>
        <a:graphic>
          <a:graphicData uri="http://schemas.openxmlformats.org/drawingml/2006/table">
            <a:tbl>
              <a:tblPr>
                <a:tableStyleId>{5C22544A-7EE6-4342-B048-85BDC9FD1C3A}</a:tableStyleId>
              </a:tblPr>
              <a:tblGrid>
                <a:gridCol w="2942034"/>
                <a:gridCol w="2544366"/>
              </a:tblGrid>
              <a:tr h="637928">
                <a:tc>
                  <a:txBody>
                    <a:bodyPr/>
                    <a:lstStyle/>
                    <a:p>
                      <a:pPr marL="0" algn="l" defTabSz="914400" rtl="0" eaLnBrk="1" fontAlgn="b" latinLnBrk="0" hangingPunct="1"/>
                      <a:r>
                        <a:rPr lang="es-ES_tradnl" sz="3000" b="1" u="none" strike="noStrike" kern="1200" dirty="0" err="1">
                          <a:solidFill>
                            <a:schemeClr val="dk1"/>
                          </a:solidFill>
                          <a:effectLst/>
                          <a:latin typeface="+mn-lt"/>
                          <a:ea typeface="+mn-ea"/>
                          <a:cs typeface="+mn-cs"/>
                        </a:rPr>
                        <a:t>Childcare</a:t>
                      </a:r>
                      <a:r>
                        <a:rPr lang="es-ES_tradnl" sz="3000" b="1" u="none" strike="noStrike" kern="1200" dirty="0">
                          <a:solidFill>
                            <a:schemeClr val="dk1"/>
                          </a:solidFill>
                          <a:effectLst/>
                          <a:latin typeface="+mn-lt"/>
                          <a:ea typeface="+mn-ea"/>
                          <a:cs typeface="+mn-cs"/>
                        </a:rPr>
                        <a:t>:</a:t>
                      </a:r>
                    </a:p>
                  </a:txBody>
                  <a:tcPr marL="6350" marR="6350" marT="6350" marB="0" anchor="b"/>
                </a:tc>
                <a:tc>
                  <a:txBody>
                    <a:bodyPr/>
                    <a:lstStyle/>
                    <a:p>
                      <a:pPr algn="l" fontAlgn="b"/>
                      <a:r>
                        <a:rPr lang="es-ES_tradnl" sz="1100" u="none" strike="noStrike">
                          <a:effectLst/>
                        </a:rPr>
                        <a:t> </a:t>
                      </a:r>
                      <a:endParaRPr lang="es-ES_tradnl" sz="1100" b="0" i="0" u="none" strike="noStrike">
                        <a:solidFill>
                          <a:srgbClr val="000000"/>
                        </a:solidFill>
                        <a:effectLst/>
                        <a:latin typeface="Calibri" panose="020F0502020204030204" pitchFamily="34" charset="0"/>
                      </a:endParaRPr>
                    </a:p>
                  </a:txBody>
                  <a:tcPr marL="6350" marR="6350" marT="6350" marB="0" anchor="b"/>
                </a:tc>
              </a:tr>
              <a:tr h="436550">
                <a:tc>
                  <a:txBody>
                    <a:bodyPr/>
                    <a:lstStyle/>
                    <a:p>
                      <a:pPr marL="0" algn="l" defTabSz="914400" rtl="0" eaLnBrk="1" fontAlgn="b" latinLnBrk="0" hangingPunct="1"/>
                      <a:r>
                        <a:rPr lang="es-ES_tradnl" sz="1600" u="none" strike="noStrike" dirty="0" err="1">
                          <a:effectLst/>
                        </a:rPr>
                        <a:t>Very</a:t>
                      </a:r>
                      <a:r>
                        <a:rPr lang="es-ES_tradnl" sz="1600" u="none" strike="noStrike" dirty="0">
                          <a:effectLst/>
                        </a:rPr>
                        <a:t> concerned</a:t>
                      </a:r>
                      <a:endParaRPr lang="es-ES_tradnl" sz="1600" u="none" strike="noStrike" kern="1200" dirty="0">
                        <a:solidFill>
                          <a:schemeClr val="dk1"/>
                        </a:solidFill>
                        <a:effectLst/>
                        <a:latin typeface="+mn-lt"/>
                        <a:ea typeface="+mn-ea"/>
                        <a:cs typeface="+mn-cs"/>
                      </a:endParaRPr>
                    </a:p>
                  </a:txBody>
                  <a:tcPr marL="6350" marR="6350" marT="6350" marB="0" anchor="b"/>
                </a:tc>
                <a:tc>
                  <a:txBody>
                    <a:bodyPr/>
                    <a:lstStyle/>
                    <a:p>
                      <a:pPr algn="ctr" fontAlgn="b"/>
                      <a:r>
                        <a:rPr lang="es-ES_tradnl" sz="1600" b="1" u="none" strike="noStrike" dirty="0">
                          <a:effectLst/>
                        </a:rPr>
                        <a:t>38%</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44306">
                <a:tc>
                  <a:txBody>
                    <a:bodyPr/>
                    <a:lstStyle/>
                    <a:p>
                      <a:pPr algn="l" fontAlgn="b"/>
                      <a:r>
                        <a:rPr lang="es-ES_tradnl" sz="1600" u="none" strike="noStrike" dirty="0" err="1">
                          <a:effectLst/>
                        </a:rPr>
                        <a:t>Somewhat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26%</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436550">
                <a:tc>
                  <a:txBody>
                    <a:bodyPr/>
                    <a:lstStyle/>
                    <a:p>
                      <a:pPr algn="l" fontAlgn="b"/>
                      <a:r>
                        <a:rPr lang="es-ES_tradnl" sz="1600" u="none" strike="noStrike" dirty="0">
                          <a:effectLst/>
                        </a:rPr>
                        <a:t>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12%</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44306">
                <a:tc>
                  <a:txBody>
                    <a:bodyPr/>
                    <a:lstStyle/>
                    <a:p>
                      <a:pPr algn="l" fontAlgn="b"/>
                      <a:r>
                        <a:rPr lang="es-ES_tradnl" sz="1600" u="none" strike="noStrike" dirty="0" err="1">
                          <a:effectLst/>
                        </a:rPr>
                        <a:t>Not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24%</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2608079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Other Issues: Are you yourself concerned with any of these issues, or not? </a:t>
            </a:r>
            <a:endParaRPr lang="es-ES_tradnl" sz="2600" dirty="0"/>
          </a:p>
        </p:txBody>
      </p:sp>
      <p:graphicFrame>
        <p:nvGraphicFramePr>
          <p:cNvPr id="7" name="Table 6"/>
          <p:cNvGraphicFramePr>
            <a:graphicFrameLocks noGrp="1"/>
          </p:cNvGraphicFramePr>
          <p:nvPr>
            <p:extLst>
              <p:ext uri="{D42A27DB-BD31-4B8C-83A1-F6EECF244321}">
                <p14:modId xmlns:p14="http://schemas.microsoft.com/office/powerpoint/2010/main" val="1122003182"/>
              </p:ext>
            </p:extLst>
          </p:nvPr>
        </p:nvGraphicFramePr>
        <p:xfrm>
          <a:off x="838200" y="4502784"/>
          <a:ext cx="4552950" cy="2073276"/>
        </p:xfrm>
        <a:graphic>
          <a:graphicData uri="http://schemas.openxmlformats.org/drawingml/2006/table">
            <a:tbl>
              <a:tblPr>
                <a:tableStyleId>{5C22544A-7EE6-4342-B048-85BDC9FD1C3A}</a:tableStyleId>
              </a:tblPr>
              <a:tblGrid>
                <a:gridCol w="3028950"/>
                <a:gridCol w="1524000"/>
              </a:tblGrid>
              <a:tr h="789896">
                <a:tc>
                  <a:txBody>
                    <a:bodyPr/>
                    <a:lstStyle/>
                    <a:p>
                      <a:pPr algn="l" fontAlgn="b"/>
                      <a:r>
                        <a:rPr lang="es-ES_tradnl" sz="4000" b="1" u="none" strike="noStrike" dirty="0" err="1">
                          <a:effectLst/>
                        </a:rPr>
                        <a:t>Immigration</a:t>
                      </a:r>
                      <a:r>
                        <a:rPr lang="es-ES_tradnl" sz="4000" b="1" u="none" strike="noStrike" dirty="0">
                          <a:effectLst/>
                        </a:rPr>
                        <a:t>:</a:t>
                      </a:r>
                      <a:endParaRPr lang="es-ES_tradnl" sz="4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dirty="0">
                        <a:solidFill>
                          <a:srgbClr val="000000"/>
                        </a:solidFill>
                        <a:effectLst/>
                        <a:latin typeface="Calibri" panose="020F0502020204030204" pitchFamily="34" charset="0"/>
                      </a:endParaRPr>
                    </a:p>
                  </a:txBody>
                  <a:tcPr marL="6350" marR="6350" marT="6350" marB="0" anchor="b"/>
                </a:tc>
              </a:tr>
              <a:tr h="320845">
                <a:tc>
                  <a:txBody>
                    <a:bodyPr/>
                    <a:lstStyle/>
                    <a:p>
                      <a:pPr algn="l" fontAlgn="b"/>
                      <a:r>
                        <a:rPr lang="es-ES_tradnl" sz="1600" u="none" strike="noStrike">
                          <a:effectLst/>
                        </a:rPr>
                        <a:t>Very concerned</a:t>
                      </a:r>
                      <a:endParaRPr lang="es-ES_tradnl" sz="16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61%</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20845">
                <a:tc>
                  <a:txBody>
                    <a:bodyPr/>
                    <a:lstStyle/>
                    <a:p>
                      <a:pPr algn="l" fontAlgn="b"/>
                      <a:r>
                        <a:rPr lang="es-ES_tradnl" sz="1600" u="none" strike="noStrike" dirty="0" err="1">
                          <a:effectLst/>
                        </a:rPr>
                        <a:t>Somewhat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14%</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20845">
                <a:tc>
                  <a:txBody>
                    <a:bodyPr/>
                    <a:lstStyle/>
                    <a:p>
                      <a:pPr algn="l" fontAlgn="b"/>
                      <a:r>
                        <a:rPr lang="es-ES_tradnl" sz="1600" u="none" strike="noStrike">
                          <a:effectLst/>
                        </a:rPr>
                        <a:t>Concerned</a:t>
                      </a:r>
                      <a:endParaRPr lang="es-ES_tradnl" sz="16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14%</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20845">
                <a:tc>
                  <a:txBody>
                    <a:bodyPr/>
                    <a:lstStyle/>
                    <a:p>
                      <a:pPr algn="l" fontAlgn="b"/>
                      <a:r>
                        <a:rPr lang="es-ES_tradnl" sz="1600" u="none" strike="noStrike">
                          <a:effectLst/>
                        </a:rPr>
                        <a:t>Not Concerned</a:t>
                      </a:r>
                      <a:endParaRPr lang="es-ES_tradnl" sz="16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12%</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65183444"/>
              </p:ext>
            </p:extLst>
          </p:nvPr>
        </p:nvGraphicFramePr>
        <p:xfrm>
          <a:off x="838200" y="1590675"/>
          <a:ext cx="6553200" cy="1686560"/>
        </p:xfrm>
        <a:graphic>
          <a:graphicData uri="http://schemas.openxmlformats.org/drawingml/2006/table">
            <a:tbl>
              <a:tblPr>
                <a:tableStyleId>{5C22544A-7EE6-4342-B048-85BDC9FD1C3A}</a:tableStyleId>
              </a:tblPr>
              <a:tblGrid>
                <a:gridCol w="3995737"/>
                <a:gridCol w="2557463"/>
              </a:tblGrid>
              <a:tr h="685800">
                <a:tc>
                  <a:txBody>
                    <a:bodyPr/>
                    <a:lstStyle/>
                    <a:p>
                      <a:pPr algn="l" fontAlgn="b"/>
                      <a:r>
                        <a:rPr lang="es-ES_tradnl" sz="4000" b="1" u="none" strike="noStrike" dirty="0">
                          <a:effectLst/>
                        </a:rPr>
                        <a:t> </a:t>
                      </a:r>
                      <a:r>
                        <a:rPr lang="es-ES_tradnl" sz="4000" b="1" u="none" strike="noStrike" dirty="0" err="1">
                          <a:effectLst/>
                        </a:rPr>
                        <a:t>Schools</a:t>
                      </a:r>
                      <a:r>
                        <a:rPr lang="es-ES_tradnl" sz="4000" b="1" u="none" strike="noStrike" dirty="0">
                          <a:effectLst/>
                        </a:rPr>
                        <a:t>:</a:t>
                      </a:r>
                      <a:endParaRPr lang="es-ES_tradnl" sz="4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dirty="0">
                        <a:solidFill>
                          <a:srgbClr val="000000"/>
                        </a:solidFill>
                        <a:effectLst/>
                        <a:latin typeface="Calibri" panose="020F0502020204030204" pitchFamily="34" charset="0"/>
                      </a:endParaRPr>
                    </a:p>
                  </a:txBody>
                  <a:tcPr marL="6350" marR="6350" marT="6350" marB="0" anchor="b"/>
                </a:tc>
              </a:tr>
              <a:tr h="51835">
                <a:tc>
                  <a:txBody>
                    <a:bodyPr/>
                    <a:lstStyle/>
                    <a:p>
                      <a:pPr algn="l" fontAlgn="b"/>
                      <a:r>
                        <a:rPr lang="es-ES_tradnl" sz="1600" u="none" strike="noStrike" dirty="0" err="1">
                          <a:effectLst/>
                        </a:rPr>
                        <a:t>Very</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72%</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51835">
                <a:tc>
                  <a:txBody>
                    <a:bodyPr/>
                    <a:lstStyle/>
                    <a:p>
                      <a:pPr algn="l" fontAlgn="b"/>
                      <a:r>
                        <a:rPr lang="es-ES_tradnl" sz="1600" u="none" strike="noStrike">
                          <a:effectLst/>
                        </a:rPr>
                        <a:t>Somewhat Concerned</a:t>
                      </a:r>
                      <a:endParaRPr lang="es-ES_tradnl" sz="16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16%</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51835">
                <a:tc>
                  <a:txBody>
                    <a:bodyPr/>
                    <a:lstStyle/>
                    <a:p>
                      <a:pPr algn="l" fontAlgn="b"/>
                      <a:r>
                        <a:rPr lang="es-ES_tradnl" sz="1600" u="none" strike="noStrike">
                          <a:effectLst/>
                        </a:rPr>
                        <a:t>Concerned</a:t>
                      </a:r>
                      <a:endParaRPr lang="es-ES_tradnl" sz="16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8%</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51835">
                <a:tc>
                  <a:txBody>
                    <a:bodyPr/>
                    <a:lstStyle/>
                    <a:p>
                      <a:pPr algn="l" fontAlgn="b"/>
                      <a:r>
                        <a:rPr lang="es-ES_tradnl" sz="1600" u="none" strike="noStrike" dirty="0" err="1">
                          <a:effectLst/>
                        </a:rPr>
                        <a:t>Not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4%</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466643232"/>
              </p:ext>
            </p:extLst>
          </p:nvPr>
        </p:nvGraphicFramePr>
        <p:xfrm>
          <a:off x="6391275" y="3438525"/>
          <a:ext cx="5038725" cy="2375200"/>
        </p:xfrm>
        <a:graphic>
          <a:graphicData uri="http://schemas.openxmlformats.org/drawingml/2006/table">
            <a:tbl>
              <a:tblPr>
                <a:tableStyleId>{5C22544A-7EE6-4342-B048-85BDC9FD1C3A}</a:tableStyleId>
              </a:tblPr>
              <a:tblGrid>
                <a:gridCol w="3314700"/>
                <a:gridCol w="1724025"/>
              </a:tblGrid>
              <a:tr h="1111250">
                <a:tc>
                  <a:txBody>
                    <a:bodyPr/>
                    <a:lstStyle/>
                    <a:p>
                      <a:pPr algn="l" fontAlgn="b"/>
                      <a:r>
                        <a:rPr lang="es-ES_tradnl" sz="4000" b="1" u="none" strike="noStrike" dirty="0" err="1">
                          <a:effectLst/>
                        </a:rPr>
                        <a:t>Ethnic</a:t>
                      </a:r>
                      <a:r>
                        <a:rPr lang="es-ES_tradnl" sz="4000" b="1" u="none" strike="noStrike" dirty="0">
                          <a:effectLst/>
                        </a:rPr>
                        <a:t>/Racial </a:t>
                      </a:r>
                      <a:r>
                        <a:rPr lang="es-ES_tradnl" sz="4000" b="1" u="none" strike="noStrike" dirty="0" err="1">
                          <a:effectLst/>
                        </a:rPr>
                        <a:t>Discrimination</a:t>
                      </a:r>
                      <a:r>
                        <a:rPr lang="es-ES_tradnl" sz="4000" b="1" u="none" strike="noStrike" dirty="0">
                          <a:effectLst/>
                        </a:rPr>
                        <a:t>:</a:t>
                      </a:r>
                      <a:endParaRPr lang="es-ES_tradnl" sz="4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r>
                        <a:rPr lang="es-ES_tradnl" sz="1100" u="none" strike="noStrike">
                          <a:effectLst/>
                        </a:rPr>
                        <a:t> </a:t>
                      </a:r>
                      <a:endParaRPr lang="es-ES_tradnl" sz="1100" b="0" i="0" u="none" strike="noStrike">
                        <a:solidFill>
                          <a:srgbClr val="000000"/>
                        </a:solidFill>
                        <a:effectLst/>
                        <a:latin typeface="Calibri" panose="020F0502020204030204" pitchFamily="34" charset="0"/>
                      </a:endParaRPr>
                    </a:p>
                  </a:txBody>
                  <a:tcPr marL="6350" marR="6350" marT="6350" marB="0" anchor="b"/>
                </a:tc>
              </a:tr>
              <a:tr h="270175">
                <a:tc>
                  <a:txBody>
                    <a:bodyPr/>
                    <a:lstStyle/>
                    <a:p>
                      <a:pPr algn="l" fontAlgn="b"/>
                      <a:r>
                        <a:rPr lang="es-ES_tradnl" sz="1600" u="none" strike="noStrike" dirty="0" err="1">
                          <a:effectLst/>
                        </a:rPr>
                        <a:t>Very</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81%</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59110">
                <a:tc>
                  <a:txBody>
                    <a:bodyPr/>
                    <a:lstStyle/>
                    <a:p>
                      <a:pPr algn="l" fontAlgn="b"/>
                      <a:r>
                        <a:rPr lang="es-ES_tradnl" sz="1600" u="none" strike="noStrike" dirty="0" err="1">
                          <a:effectLst/>
                        </a:rPr>
                        <a:t>Somewhat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4%</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181239">
                <a:tc>
                  <a:txBody>
                    <a:bodyPr/>
                    <a:lstStyle/>
                    <a:p>
                      <a:pPr algn="l" fontAlgn="b"/>
                      <a:r>
                        <a:rPr lang="es-ES_tradnl" sz="1600" u="none" strike="noStrike" dirty="0">
                          <a:effectLst/>
                        </a:rPr>
                        <a:t>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9%</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270175">
                <a:tc>
                  <a:txBody>
                    <a:bodyPr/>
                    <a:lstStyle/>
                    <a:p>
                      <a:pPr algn="l" fontAlgn="b"/>
                      <a:r>
                        <a:rPr lang="es-ES_tradnl" sz="1600" u="none" strike="noStrike" dirty="0" err="1">
                          <a:effectLst/>
                        </a:rPr>
                        <a:t>Not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6%</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1058132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0700"/>
          </a:xfrm>
        </p:spPr>
        <p:txBody>
          <a:bodyPr>
            <a:normAutofit/>
          </a:bodyPr>
          <a:lstStyle/>
          <a:p>
            <a:r>
              <a:rPr lang="en-US" sz="3000" b="1" dirty="0" smtClean="0"/>
              <a:t>Has climate change interrupted your job, wages, or benefits? </a:t>
            </a:r>
            <a:endParaRPr lang="es-ES_tradnl" sz="3000" b="1" dirty="0"/>
          </a:p>
        </p:txBody>
      </p:sp>
      <p:sp>
        <p:nvSpPr>
          <p:cNvPr id="3" name="Content Placeholder 2"/>
          <p:cNvSpPr>
            <a:spLocks noGrp="1"/>
          </p:cNvSpPr>
          <p:nvPr>
            <p:ph idx="1"/>
          </p:nvPr>
        </p:nvSpPr>
        <p:spPr>
          <a:xfrm>
            <a:off x="838200" y="1781175"/>
            <a:ext cx="10515600" cy="4933950"/>
          </a:xfrm>
        </p:spPr>
        <p:txBody>
          <a:bodyPr>
            <a:normAutofit/>
          </a:bodyPr>
          <a:lstStyle/>
          <a:p>
            <a:r>
              <a:rPr lang="en-US" dirty="0" smtClean="0"/>
              <a:t>I know the cafeteria workers at our school are all hourly. The schools were closed for 7 days due to Hurricane Irma. Those employees did not get paid during those days. They are underpaid anyway, but that's not right!!! Since they cannot work more than 5 hours a school day (with students in the school), they don't make much an hour in the first place, so I'm figuring that they are the working poor and then they shortchanged due to no procedures in place to pay them during situations/events such as this.  ;( </a:t>
            </a:r>
          </a:p>
          <a:p>
            <a:r>
              <a:rPr lang="en-US" dirty="0" smtClean="0"/>
              <a:t>Many of our part time employees who were not able to work and was not able to receive a salary it they did not work.</a:t>
            </a:r>
          </a:p>
          <a:p>
            <a:endParaRPr lang="es-ES_tradnl" dirty="0"/>
          </a:p>
        </p:txBody>
      </p:sp>
      <p:pic>
        <p:nvPicPr>
          <p:cNvPr id="4" name="Picture 3"/>
          <p:cNvPicPr>
            <a:picLocks noChangeAspect="1"/>
          </p:cNvPicPr>
          <p:nvPr/>
        </p:nvPicPr>
        <p:blipFill>
          <a:blip r:embed="rId2"/>
          <a:stretch>
            <a:fillRect/>
          </a:stretch>
        </p:blipFill>
        <p:spPr>
          <a:xfrm>
            <a:off x="4082658" y="909792"/>
            <a:ext cx="3188484" cy="847417"/>
          </a:xfrm>
          <a:prstGeom prst="rect">
            <a:avLst/>
          </a:prstGeom>
        </p:spPr>
      </p:pic>
    </p:spTree>
    <p:extLst>
      <p:ext uri="{BB962C8B-B14F-4D97-AF65-F5344CB8AC3E}">
        <p14:creationId xmlns:p14="http://schemas.microsoft.com/office/powerpoint/2010/main" val="334826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0"/>
            <a:ext cx="11001375" cy="1325563"/>
          </a:xfrm>
        </p:spPr>
        <p:txBody>
          <a:bodyPr>
            <a:normAutofit/>
          </a:bodyPr>
          <a:lstStyle/>
          <a:p>
            <a:r>
              <a:rPr lang="en-US" sz="2600" dirty="0" smtClean="0"/>
              <a:t>Have extreme weather events like hurricanes, flooding, or high heat impacted your job on a day to day basis?</a:t>
            </a:r>
            <a:endParaRPr lang="es-ES_tradnl" sz="2600" dirty="0"/>
          </a:p>
        </p:txBody>
      </p:sp>
      <p:sp>
        <p:nvSpPr>
          <p:cNvPr id="5" name="Rectangle 4"/>
          <p:cNvSpPr/>
          <p:nvPr/>
        </p:nvSpPr>
        <p:spPr>
          <a:xfrm>
            <a:off x="523875" y="1044575"/>
            <a:ext cx="10534650" cy="5909310"/>
          </a:xfrm>
          <a:prstGeom prst="rect">
            <a:avLst/>
          </a:prstGeom>
        </p:spPr>
        <p:txBody>
          <a:bodyPr wrap="square">
            <a:spAutoFit/>
          </a:bodyPr>
          <a:lstStyle/>
          <a:p>
            <a:pPr marL="285750" indent="-285750">
              <a:buFont typeface="Arial" panose="020B0604020202020204" pitchFamily="34" charset="0"/>
              <a:buChar char="•"/>
            </a:pPr>
            <a:r>
              <a:rPr lang="en-US" b="0" i="0" u="none" strike="noStrike" dirty="0" smtClean="0">
                <a:solidFill>
                  <a:srgbClr val="000000"/>
                </a:solidFill>
                <a:effectLst/>
                <a:latin typeface="Arial" panose="020B0604020202020204" pitchFamily="34" charset="0"/>
                <a:cs typeface="Arial" panose="020B0604020202020204" pitchFamily="34" charset="0"/>
              </a:rPr>
              <a:t>Forced out of the state</a:t>
            </a:r>
          </a:p>
          <a:p>
            <a:pPr marL="285750" indent="-285750">
              <a:buFont typeface="Arial" panose="020B0604020202020204" pitchFamily="34" charset="0"/>
              <a:buChar char="•"/>
            </a:pPr>
            <a:r>
              <a:rPr lang="en-US" b="0" i="0" u="none" strike="noStrike" dirty="0" smtClean="0">
                <a:solidFill>
                  <a:srgbClr val="000000"/>
                </a:solidFill>
                <a:effectLst/>
                <a:latin typeface="Arial" panose="020B0604020202020204" pitchFamily="34" charset="0"/>
                <a:cs typeface="Arial" panose="020B0604020202020204" pitchFamily="34" charset="0"/>
              </a:rPr>
              <a:t>It has impacted by job by making conditions to and from work difficult or impossible (access to work, flooded roads, etc.).</a:t>
            </a:r>
          </a:p>
          <a:p>
            <a:pPr marL="285750" indent="-285750">
              <a:buFont typeface="Arial" panose="020B0604020202020204" pitchFamily="34" charset="0"/>
              <a:buChar char="•"/>
            </a:pPr>
            <a:r>
              <a:rPr lang="en-US" b="0" i="0" u="none" strike="noStrike" dirty="0" smtClean="0">
                <a:solidFill>
                  <a:srgbClr val="000000"/>
                </a:solidFill>
                <a:effectLst/>
                <a:latin typeface="Arial" panose="020B0604020202020204" pitchFamily="34" charset="0"/>
                <a:cs typeface="Arial" panose="020B0604020202020204" pitchFamily="34" charset="0"/>
              </a:rPr>
              <a:t>It has affected communities I work in by causing nuisance flooding to detrimental flooding that takes months (or years) to bounce back from.</a:t>
            </a:r>
            <a:r>
              <a:rPr lang="en-US"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Landfall hurricanes result in me working excess hours, without time to care for my own home</a:t>
            </a:r>
            <a:r>
              <a:rPr lang="en-US"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L</a:t>
            </a:r>
            <a:r>
              <a:rPr lang="en-US" dirty="0" smtClean="0">
                <a:latin typeface="Arial" panose="020B0604020202020204" pitchFamily="34" charset="0"/>
                <a:cs typeface="Arial" panose="020B0604020202020204" pitchFamily="34" charset="0"/>
              </a:rPr>
              <a:t>ost </a:t>
            </a:r>
            <a:r>
              <a:rPr lang="en-US" dirty="0">
                <a:latin typeface="Arial" panose="020B0604020202020204" pitchFamily="34" charset="0"/>
                <a:cs typeface="Arial" panose="020B0604020202020204" pitchFamily="34" charset="0"/>
              </a:rPr>
              <a:t>of wages due to </a:t>
            </a:r>
            <a:r>
              <a:rPr lang="en-US" dirty="0" smtClean="0">
                <a:latin typeface="Arial" panose="020B0604020202020204" pitchFamily="34" charset="0"/>
                <a:cs typeface="Arial" panose="020B0604020202020204" pitchFamily="34" charset="0"/>
              </a:rPr>
              <a:t>workplace being closed</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I’m a school bus drive, No </a:t>
            </a:r>
            <a:r>
              <a:rPr lang="en-US" dirty="0">
                <a:latin typeface="Arial" panose="020B0604020202020204" pitchFamily="34" charset="0"/>
                <a:cs typeface="Arial" panose="020B0604020202020204" pitchFamily="34" charset="0"/>
              </a:rPr>
              <a:t>A/C on 75% of the </a:t>
            </a:r>
            <a:r>
              <a:rPr lang="en-US" dirty="0" smtClean="0">
                <a:latin typeface="Arial" panose="020B0604020202020204" pitchFamily="34" charset="0"/>
                <a:cs typeface="Arial" panose="020B0604020202020204" pitchFamily="34" charset="0"/>
              </a:rPr>
              <a:t>buses. Temperatures on the bus reach over100 degrees.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Working </a:t>
            </a:r>
            <a:r>
              <a:rPr lang="en-US" dirty="0">
                <a:latin typeface="Arial" panose="020B0604020202020204" pitchFamily="34" charset="0"/>
                <a:cs typeface="Arial" panose="020B0604020202020204" pitchFamily="34" charset="0"/>
              </a:rPr>
              <a:t>in construction I'm greatly effected by high heat. Was out of working for two weeks during  hurricane Irma. </a:t>
            </a: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I </a:t>
            </a:r>
            <a:r>
              <a:rPr lang="en-US" dirty="0">
                <a:latin typeface="Arial" panose="020B0604020202020204" pitchFamily="34" charset="0"/>
                <a:cs typeface="Arial" panose="020B0604020202020204" pitchFamily="34" charset="0"/>
              </a:rPr>
              <a:t>am a </a:t>
            </a:r>
            <a:r>
              <a:rPr lang="en-US" dirty="0" smtClean="0">
                <a:latin typeface="Arial" panose="020B0604020202020204" pitchFamily="34" charset="0"/>
                <a:cs typeface="Arial" panose="020B0604020202020204" pitchFamily="34" charset="0"/>
              </a:rPr>
              <a:t>teacher, hurricane </a:t>
            </a:r>
            <a:r>
              <a:rPr lang="en-US" dirty="0">
                <a:latin typeface="Arial" panose="020B0604020202020204" pitchFamily="34" charset="0"/>
                <a:cs typeface="Arial" panose="020B0604020202020204" pitchFamily="34" charset="0"/>
              </a:rPr>
              <a:t>closed my school for over a week.</a:t>
            </a:r>
            <a:r>
              <a:rPr lang="en-US"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My </a:t>
            </a:r>
            <a:r>
              <a:rPr lang="en-US" dirty="0">
                <a:latin typeface="Arial" panose="020B0604020202020204" pitchFamily="34" charset="0"/>
                <a:cs typeface="Arial" panose="020B0604020202020204" pitchFamily="34" charset="0"/>
              </a:rPr>
              <a:t>place of </a:t>
            </a:r>
            <a:r>
              <a:rPr lang="en-US" dirty="0" smtClean="0">
                <a:latin typeface="Arial" panose="020B0604020202020204" pitchFamily="34" charset="0"/>
                <a:cs typeface="Arial" panose="020B0604020202020204" pitchFamily="34" charset="0"/>
              </a:rPr>
              <a:t>employment </a:t>
            </a:r>
            <a:r>
              <a:rPr lang="en-US" dirty="0">
                <a:latin typeface="Arial" panose="020B0604020202020204" pitchFamily="34" charset="0"/>
                <a:cs typeface="Arial" panose="020B0604020202020204" pitchFamily="34" charset="0"/>
              </a:rPr>
              <a:t>was damaged and I have only worked 3 days since Hurricane Irma</a:t>
            </a:r>
            <a:r>
              <a:rPr lang="en-US"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D</a:t>
            </a:r>
            <a:r>
              <a:rPr lang="en-US" dirty="0" smtClean="0">
                <a:latin typeface="Arial" panose="020B0604020202020204" pitchFamily="34" charset="0"/>
                <a:cs typeface="Arial" panose="020B0604020202020204" pitchFamily="34" charset="0"/>
              </a:rPr>
              <a:t>ays </a:t>
            </a:r>
            <a:r>
              <a:rPr lang="en-US" dirty="0">
                <a:latin typeface="Arial" panose="020B0604020202020204" pitchFamily="34" charset="0"/>
                <a:cs typeface="Arial" panose="020B0604020202020204" pitchFamily="34" charset="0"/>
              </a:rPr>
              <a:t>are getting hotter and it makes it harder to work outside</a:t>
            </a:r>
            <a:r>
              <a:rPr lang="en-US"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Forced to be essential during a storm, had to work through the storm picking up debris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Hotter and more dangerous climates for my students and for me when I work outside</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More patients with respitory, heat, and stress symptoms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Students go hungry because schools are closed or they lack electricity and food in home</a:t>
            </a:r>
          </a:p>
          <a:p>
            <a:pPr marL="285750" indent="-285750" algn="ctr">
              <a:buFont typeface="Arial" panose="020B0604020202020204" pitchFamily="34" charset="0"/>
              <a:buChar char="•"/>
            </a:pPr>
            <a:r>
              <a:rPr lang="en-US" dirty="0" smtClean="0">
                <a:latin typeface="Arial" panose="020B0604020202020204" pitchFamily="34" charset="0"/>
                <a:cs typeface="Arial" panose="020B0604020202020204" pitchFamily="34" charset="0"/>
              </a:rPr>
              <a:t>Not on a day to day basis </a:t>
            </a:r>
          </a:p>
          <a:p>
            <a:pPr marL="285750" indent="-285750" algn="ctr">
              <a:buFont typeface="Arial" panose="020B0604020202020204" pitchFamily="34" charset="0"/>
              <a:buChar char="•"/>
            </a:pPr>
            <a:r>
              <a:rPr lang="en-US" dirty="0" smtClean="0">
                <a:latin typeface="Arial" panose="020B0604020202020204" pitchFamily="34" charset="0"/>
                <a:cs typeface="Arial" panose="020B0604020202020204" pitchFamily="34" charset="0"/>
              </a:rPr>
              <a:t>climate change is a farce </a:t>
            </a:r>
          </a:p>
          <a:p>
            <a:pPr marL="285750" indent="-285750">
              <a:buFont typeface="Arial" panose="020B0604020202020204" pitchFamily="34" charset="0"/>
              <a:buChar char="•"/>
            </a:pPr>
            <a:endParaRPr lang="es-ES_tradnl" dirty="0"/>
          </a:p>
        </p:txBody>
      </p:sp>
      <p:sp>
        <p:nvSpPr>
          <p:cNvPr id="8" name="Content Placeholder 7"/>
          <p:cNvSpPr>
            <a:spLocks noGrp="1"/>
          </p:cNvSpPr>
          <p:nvPr>
            <p:ph idx="1"/>
          </p:nvPr>
        </p:nvSpPr>
        <p:spPr>
          <a:xfrm>
            <a:off x="628650" y="1044575"/>
            <a:ext cx="10515600" cy="4351338"/>
          </a:xfrm>
        </p:spPr>
        <p:txBody>
          <a:bodyPr/>
          <a:lstStyle/>
          <a:p>
            <a:endParaRPr lang="en-US" dirty="0" smtClean="0"/>
          </a:p>
          <a:p>
            <a:endParaRPr lang="es-ES_tradnl" dirty="0"/>
          </a:p>
        </p:txBody>
      </p:sp>
    </p:spTree>
    <p:extLst>
      <p:ext uri="{BB962C8B-B14F-4D97-AF65-F5344CB8AC3E}">
        <p14:creationId xmlns:p14="http://schemas.microsoft.com/office/powerpoint/2010/main" val="982250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Have extreme weather events like hurricanes, flooding, or high heat impacted your housing situation or household expenses?</a:t>
            </a:r>
            <a:endParaRPr lang="es-ES_tradnl" sz="3000" dirty="0"/>
          </a:p>
        </p:txBody>
      </p:sp>
      <p:sp>
        <p:nvSpPr>
          <p:cNvPr id="3" name="Content Placeholder 2"/>
          <p:cNvSpPr>
            <a:spLocks noGrp="1"/>
          </p:cNvSpPr>
          <p:nvPr>
            <p:ph idx="1"/>
          </p:nvPr>
        </p:nvSpPr>
        <p:spPr/>
        <p:txBody>
          <a:bodyPr/>
          <a:lstStyle/>
          <a:p>
            <a:pPr marL="0" indent="0">
              <a:buNone/>
            </a:pPr>
            <a:r>
              <a:rPr lang="en-US" dirty="0" smtClean="0"/>
              <a:t>“We had 4 feet of water in our home in the Keys due to Hurricane Irma. We had water once before in 2011 but that was only 5 inches and it ran off pretty quickly. We have no idea how long the water stayed there, but everything was damaged. We didn't file an insurance claim since the out of pocket is way to expensive!! Getting home owners insurance in Florida is almost impossible, unless you have a ton of money!! I know that the insurance companies have lobbied them in Tallahassee. The system we have in place now, does not work for the working people of this state.”</a:t>
            </a:r>
            <a:endParaRPr lang="es-ES_tradnl" dirty="0"/>
          </a:p>
        </p:txBody>
      </p:sp>
    </p:spTree>
    <p:extLst>
      <p:ext uri="{BB962C8B-B14F-4D97-AF65-F5344CB8AC3E}">
        <p14:creationId xmlns:p14="http://schemas.microsoft.com/office/powerpoint/2010/main" val="535145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69850"/>
            <a:ext cx="10515600" cy="1325563"/>
          </a:xfrm>
        </p:spPr>
        <p:txBody>
          <a:bodyPr>
            <a:normAutofit/>
          </a:bodyPr>
          <a:lstStyle/>
          <a:p>
            <a:r>
              <a:rPr lang="en-US" sz="2600" b="1" dirty="0" smtClean="0"/>
              <a:t>Have extreme weather events like hurricanes, flooding, or high heat impacted your housing situation or household expenses?</a:t>
            </a:r>
            <a:endParaRPr lang="es-ES_tradnl" sz="2600" b="1" dirty="0"/>
          </a:p>
        </p:txBody>
      </p:sp>
      <p:sp>
        <p:nvSpPr>
          <p:cNvPr id="3" name="Content Placeholder 2"/>
          <p:cNvSpPr>
            <a:spLocks noGrp="1"/>
          </p:cNvSpPr>
          <p:nvPr>
            <p:ph idx="1"/>
          </p:nvPr>
        </p:nvSpPr>
        <p:spPr>
          <a:xfrm>
            <a:off x="295275" y="1320799"/>
            <a:ext cx="11134725" cy="4746625"/>
          </a:xfrm>
        </p:spPr>
        <p:txBody>
          <a:bodyPr>
            <a:normAutofit fontScale="92500" lnSpcReduction="10000"/>
          </a:bodyPr>
          <a:lstStyle/>
          <a:p>
            <a:r>
              <a:rPr lang="en-US" dirty="0" smtClean="0"/>
              <a:t>$10,000-$3,600 in damages to homes and lost wages</a:t>
            </a:r>
          </a:p>
          <a:p>
            <a:r>
              <a:rPr lang="en-US" dirty="0" smtClean="0"/>
              <a:t>Due to not being able to work l don't have the money to cover the housing damages that occurred during the storms</a:t>
            </a:r>
          </a:p>
          <a:p>
            <a:r>
              <a:rPr lang="en-US" dirty="0" smtClean="0"/>
              <a:t>More money was spent on hurricane supplies and things that needed to be purchased to secure my home during the hurricane</a:t>
            </a:r>
          </a:p>
          <a:p>
            <a:r>
              <a:rPr lang="en-US" dirty="0" smtClean="0"/>
              <a:t>The cost of evacuating before Irma was several hundred dollars because we chose to rent a car and evacuate</a:t>
            </a:r>
          </a:p>
          <a:p>
            <a:r>
              <a:rPr lang="en-US" dirty="0" smtClean="0"/>
              <a:t>Cost </a:t>
            </a:r>
            <a:r>
              <a:rPr lang="en-US" dirty="0"/>
              <a:t>for a hotel, FEMA did not fully reimburse the two weeks stay</a:t>
            </a:r>
            <a:r>
              <a:rPr lang="en-US" dirty="0" smtClean="0"/>
              <a:t> </a:t>
            </a:r>
          </a:p>
          <a:p>
            <a:r>
              <a:rPr lang="en-US" dirty="0" smtClean="0"/>
              <a:t>Home insurance increased and they don’t want to pay for damages</a:t>
            </a:r>
            <a:endParaRPr lang="en-US" dirty="0" smtClean="0"/>
          </a:p>
          <a:p>
            <a:r>
              <a:rPr lang="en-US" dirty="0" smtClean="0"/>
              <a:t>High utility bills, like FPL are so much higher</a:t>
            </a:r>
            <a:endParaRPr lang="en-US" dirty="0" smtClean="0"/>
          </a:p>
          <a:p>
            <a:r>
              <a:rPr lang="en-US" dirty="0" smtClean="0"/>
              <a:t>Lost all my food because of power outage lasting days</a:t>
            </a:r>
          </a:p>
          <a:p>
            <a:endParaRPr lang="en-US" dirty="0" smtClean="0"/>
          </a:p>
          <a:p>
            <a:endParaRPr lang="en-US" dirty="0" smtClean="0"/>
          </a:p>
          <a:p>
            <a:endParaRPr lang="es-ES_tradnl" dirty="0"/>
          </a:p>
        </p:txBody>
      </p:sp>
    </p:spTree>
    <p:extLst>
      <p:ext uri="{BB962C8B-B14F-4D97-AF65-F5344CB8AC3E}">
        <p14:creationId xmlns:p14="http://schemas.microsoft.com/office/powerpoint/2010/main" val="3278533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 your union or organization should be doing to address climate change? </a:t>
            </a:r>
            <a:endParaRPr lang="es-ES_tradnl" dirty="0"/>
          </a:p>
        </p:txBody>
      </p:sp>
      <p:sp>
        <p:nvSpPr>
          <p:cNvPr id="3" name="Content Placeholder 2"/>
          <p:cNvSpPr>
            <a:spLocks noGrp="1"/>
          </p:cNvSpPr>
          <p:nvPr>
            <p:ph idx="1"/>
          </p:nvPr>
        </p:nvSpPr>
        <p:spPr>
          <a:xfrm>
            <a:off x="714375" y="1843087"/>
            <a:ext cx="10763250" cy="5014913"/>
          </a:xfrm>
        </p:spPr>
        <p:txBody>
          <a:bodyPr/>
          <a:lstStyle/>
          <a:p>
            <a:pPr marL="0" indent="0">
              <a:buNone/>
            </a:pPr>
            <a:r>
              <a:rPr lang="en-US" dirty="0" smtClean="0"/>
              <a:t>“Although climate change is having a concerning effect here in Florida, I believe that our HCA healthcare facilities and employees need to commit to working together, and helping each other with practical needs </a:t>
            </a:r>
            <a:r>
              <a:rPr lang="en-US" dirty="0" err="1" smtClean="0"/>
              <a:t>ie</a:t>
            </a:r>
            <a:r>
              <a:rPr lang="en-US" dirty="0" smtClean="0"/>
              <a:t>; rideshare, sharing food and gently used clothing, to reduce costs for individuals and families. I am willing to organize a ‘Resource’ List where I work.. Part 1, those who want to share specific needs, and Part 2, those who have resources and info, to help, and come alongside those in need.” </a:t>
            </a:r>
            <a:endParaRPr lang="es-ES_tradnl" dirty="0"/>
          </a:p>
        </p:txBody>
      </p:sp>
    </p:spTree>
    <p:extLst>
      <p:ext uri="{BB962C8B-B14F-4D97-AF65-F5344CB8AC3E}">
        <p14:creationId xmlns:p14="http://schemas.microsoft.com/office/powerpoint/2010/main" val="2305238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525"/>
          </a:xfrm>
        </p:spPr>
        <p:txBody>
          <a:bodyPr>
            <a:normAutofit fontScale="90000"/>
          </a:bodyPr>
          <a:lstStyle/>
          <a:p>
            <a:r>
              <a:rPr lang="en-US" dirty="0"/>
              <a:t>What do you think your union or organization should be doing to address climate </a:t>
            </a:r>
            <a:r>
              <a:rPr lang="en-US" dirty="0" smtClean="0"/>
              <a:t>change? </a:t>
            </a:r>
            <a:endParaRPr lang="es-ES_tradnl" dirty="0"/>
          </a:p>
        </p:txBody>
      </p:sp>
      <p:sp>
        <p:nvSpPr>
          <p:cNvPr id="3" name="Content Placeholder 2"/>
          <p:cNvSpPr>
            <a:spLocks noGrp="1"/>
          </p:cNvSpPr>
          <p:nvPr>
            <p:ph idx="1"/>
          </p:nvPr>
        </p:nvSpPr>
        <p:spPr>
          <a:xfrm>
            <a:off x="838200" y="1825625"/>
            <a:ext cx="10515600" cy="4946650"/>
          </a:xfrm>
        </p:spPr>
        <p:txBody>
          <a:bodyPr>
            <a:normAutofit/>
          </a:bodyPr>
          <a:lstStyle/>
          <a:p>
            <a:r>
              <a:rPr lang="en-US" dirty="0"/>
              <a:t>Supporting politicians who support the environment and </a:t>
            </a:r>
            <a:r>
              <a:rPr lang="en-US" dirty="0" smtClean="0"/>
              <a:t>education, </a:t>
            </a:r>
            <a:r>
              <a:rPr lang="en-US" dirty="0" smtClean="0"/>
              <a:t>and make the environment one of the areas that candidates must address in order to get union's support!</a:t>
            </a:r>
          </a:p>
          <a:p>
            <a:r>
              <a:rPr lang="es-ES_tradnl" dirty="0" err="1"/>
              <a:t>Better</a:t>
            </a:r>
            <a:r>
              <a:rPr lang="es-ES_tradnl" dirty="0"/>
              <a:t> </a:t>
            </a:r>
            <a:r>
              <a:rPr lang="es-ES_tradnl" dirty="0" err="1"/>
              <a:t>contract</a:t>
            </a:r>
            <a:r>
              <a:rPr lang="es-ES_tradnl" dirty="0"/>
              <a:t> </a:t>
            </a:r>
            <a:r>
              <a:rPr lang="es-ES_tradnl" dirty="0" err="1"/>
              <a:t>language</a:t>
            </a:r>
            <a:r>
              <a:rPr lang="es-ES_tradnl" dirty="0"/>
              <a:t> </a:t>
            </a:r>
            <a:r>
              <a:rPr lang="es-ES_tradnl" dirty="0" smtClean="0"/>
              <a:t>--</a:t>
            </a:r>
            <a:r>
              <a:rPr lang="en-US" dirty="0" smtClean="0"/>
              <a:t>Negotiate </a:t>
            </a:r>
            <a:r>
              <a:rPr lang="en-US" dirty="0"/>
              <a:t>paid time off for natural disasters, use political power for policies that protect poor </a:t>
            </a:r>
            <a:r>
              <a:rPr lang="en-US" dirty="0" smtClean="0"/>
              <a:t>&amp; vulnerable communities.</a:t>
            </a:r>
          </a:p>
          <a:p>
            <a:r>
              <a:rPr lang="en-US" dirty="0" smtClean="0"/>
              <a:t>Climate change should be built into our communications so we are all using the same language. I think health is a huge factor that unions should be addressing when discussing climate change - working conditions will change, particularly for those who hold positions outdoors.</a:t>
            </a:r>
          </a:p>
          <a:p>
            <a:endParaRPr lang="en-US" dirty="0"/>
          </a:p>
          <a:p>
            <a:endParaRPr lang="en-US" dirty="0" smtClean="0"/>
          </a:p>
        </p:txBody>
      </p:sp>
    </p:spTree>
    <p:extLst>
      <p:ext uri="{BB962C8B-B14F-4D97-AF65-F5344CB8AC3E}">
        <p14:creationId xmlns:p14="http://schemas.microsoft.com/office/powerpoint/2010/main" val="1842924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 your union or organization should be doing to address climate change? </a:t>
            </a:r>
            <a:endParaRPr lang="es-ES_tradnl" dirty="0"/>
          </a:p>
        </p:txBody>
      </p:sp>
      <p:sp>
        <p:nvSpPr>
          <p:cNvPr id="3" name="Content Placeholder 2"/>
          <p:cNvSpPr>
            <a:spLocks noGrp="1"/>
          </p:cNvSpPr>
          <p:nvPr>
            <p:ph idx="1"/>
          </p:nvPr>
        </p:nvSpPr>
        <p:spPr/>
        <p:txBody>
          <a:bodyPr>
            <a:normAutofit fontScale="92500" lnSpcReduction="10000"/>
          </a:bodyPr>
          <a:lstStyle/>
          <a:p>
            <a:r>
              <a:rPr lang="en-US" dirty="0" smtClean="0"/>
              <a:t>Focus on solar energy/ wind/ water jobs in construction to produce electricity.</a:t>
            </a:r>
          </a:p>
          <a:p>
            <a:r>
              <a:rPr lang="en-US" dirty="0" smtClean="0"/>
              <a:t>Continue to create jobs </a:t>
            </a:r>
            <a:r>
              <a:rPr lang="en-US" dirty="0" smtClean="0"/>
              <a:t>to prepare for sea level rising</a:t>
            </a:r>
          </a:p>
          <a:p>
            <a:r>
              <a:rPr lang="en-US" dirty="0" smtClean="0"/>
              <a:t>M</a:t>
            </a:r>
            <a:r>
              <a:rPr lang="en-US" dirty="0" smtClean="0"/>
              <a:t>ake sure our equipment is the most energy saving</a:t>
            </a:r>
          </a:p>
          <a:p>
            <a:r>
              <a:rPr lang="en-US" dirty="0" smtClean="0"/>
              <a:t>Our hospitals should be more sturdy to withstand a hurricane</a:t>
            </a:r>
          </a:p>
          <a:p>
            <a:r>
              <a:rPr lang="en-US" dirty="0" smtClean="0"/>
              <a:t>Improve public transportation or implement a rideshare/carpool program</a:t>
            </a:r>
            <a:endParaRPr lang="en-US" dirty="0" smtClean="0"/>
          </a:p>
          <a:p>
            <a:r>
              <a:rPr lang="en-US" dirty="0" smtClean="0"/>
              <a:t>Offer incentives for recycling by department, workplace, or for carpooling </a:t>
            </a:r>
          </a:p>
          <a:p>
            <a:r>
              <a:rPr lang="en-US" dirty="0" smtClean="0"/>
              <a:t>Prepare members for storms and provide support for those members impacted. Prior to Hurricane Irma, I didn’t think natural or man made disasters were union issues. But now we need an emergency fund to support union members who are devastated impacted by climate change.</a:t>
            </a:r>
          </a:p>
          <a:p>
            <a:endParaRPr lang="en-US" dirty="0" smtClean="0"/>
          </a:p>
          <a:p>
            <a:endParaRPr lang="es-ES_tradnl" dirty="0"/>
          </a:p>
        </p:txBody>
      </p:sp>
    </p:spTree>
    <p:extLst>
      <p:ext uri="{BB962C8B-B14F-4D97-AF65-F5344CB8AC3E}">
        <p14:creationId xmlns:p14="http://schemas.microsoft.com/office/powerpoint/2010/main" val="105356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160760" cy="660400"/>
          </a:xfrm>
        </p:spPr>
        <p:txBody>
          <a:bodyPr>
            <a:normAutofit fontScale="90000"/>
          </a:bodyPr>
          <a:lstStyle/>
          <a:p>
            <a:r>
              <a:rPr lang="en-US" dirty="0" smtClean="0"/>
              <a:t>Interview Notes with Labor Leaders</a:t>
            </a:r>
            <a:endParaRPr lang="es-ES_tradnl" dirty="0"/>
          </a:p>
        </p:txBody>
      </p:sp>
      <p:sp>
        <p:nvSpPr>
          <p:cNvPr id="3" name="Content Placeholder 2"/>
          <p:cNvSpPr>
            <a:spLocks noGrp="1"/>
          </p:cNvSpPr>
          <p:nvPr>
            <p:ph idx="1"/>
          </p:nvPr>
        </p:nvSpPr>
        <p:spPr>
          <a:xfrm>
            <a:off x="0" y="660402"/>
            <a:ext cx="12049760" cy="6349998"/>
          </a:xfrm>
        </p:spPr>
        <p:txBody>
          <a:bodyPr>
            <a:normAutofit fontScale="55000" lnSpcReduction="20000"/>
          </a:bodyPr>
          <a:lstStyle/>
          <a:p>
            <a:pPr fontAlgn="base"/>
            <a:endParaRPr lang="en-US" sz="3600" dirty="0" smtClean="0"/>
          </a:p>
          <a:p>
            <a:pPr fontAlgn="base"/>
            <a:r>
              <a:rPr lang="en-US" sz="3600" dirty="0" smtClean="0"/>
              <a:t>ATT </a:t>
            </a:r>
            <a:r>
              <a:rPr lang="en-US" sz="3600" dirty="0"/>
              <a:t>technicians (CWA members) who are often working outside setting up cable and </a:t>
            </a:r>
            <a:r>
              <a:rPr lang="en-US" sz="3600" dirty="0" err="1"/>
              <a:t>wifi</a:t>
            </a:r>
            <a:r>
              <a:rPr lang="en-US" sz="3600" dirty="0"/>
              <a:t> connections--are noticing that outside temperatures are increasing.  One worker mentioned that in her 25 years as a tech, “the heat waves seem to be getting hotter and hotter. This is very difficult for someone who works long hours directly in the sun.”</a:t>
            </a:r>
          </a:p>
          <a:p>
            <a:pPr fontAlgn="base"/>
            <a:r>
              <a:rPr lang="en-US" sz="3600" dirty="0"/>
              <a:t>Teamster drivers delivering to Miami Beach during rainstorms or high flooding are having to drive under hazardous conditions. The high flood zone areas are disrupting delivery times</a:t>
            </a:r>
            <a:r>
              <a:rPr lang="en-US" sz="3600" dirty="0" smtClean="0"/>
              <a:t>.</a:t>
            </a:r>
          </a:p>
          <a:p>
            <a:pPr fontAlgn="base"/>
            <a:r>
              <a:rPr lang="en-US" sz="3600" dirty="0" smtClean="0"/>
              <a:t>Transportation workers (TWU) have noticed impacts of increasing transportation and economic disruption on income for hourly workers during natural disasters. Equipment failures due to weather create delays for passengers.</a:t>
            </a:r>
            <a:endParaRPr lang="en-US" sz="3600" dirty="0"/>
          </a:p>
          <a:p>
            <a:pPr fontAlgn="base"/>
            <a:r>
              <a:rPr lang="en-US" sz="3600" dirty="0"/>
              <a:t>Port workers (Longshoremen members) lost several days of work during the last hurricane season in 2017 because the port was closed for four days due to Hurricane Irma.  Once the port was reopened, workers had to work longer hours to make up for the lost time and delayed services.</a:t>
            </a:r>
          </a:p>
          <a:p>
            <a:pPr fontAlgn="base"/>
            <a:r>
              <a:rPr lang="en-US" sz="3600" dirty="0" smtClean="0"/>
              <a:t>Hotel </a:t>
            </a:r>
            <a:r>
              <a:rPr lang="en-US" sz="3600" dirty="0"/>
              <a:t>workers (Unite HERE members) saw a sharp decline of wages during hurricane seasons, as the tourist industry </a:t>
            </a:r>
            <a:r>
              <a:rPr lang="en-US" sz="3600" dirty="0" smtClean="0"/>
              <a:t>plummeted </a:t>
            </a:r>
            <a:r>
              <a:rPr lang="en-US" sz="3600" dirty="0"/>
              <a:t>and less visitors booked hotel rooms and </a:t>
            </a:r>
            <a:r>
              <a:rPr lang="en-US" sz="3600" dirty="0" smtClean="0"/>
              <a:t>forwent </a:t>
            </a:r>
            <a:r>
              <a:rPr lang="en-US" sz="3600" dirty="0"/>
              <a:t>trips to Florida.</a:t>
            </a:r>
          </a:p>
          <a:p>
            <a:pPr fontAlgn="base"/>
            <a:r>
              <a:rPr lang="en-US" sz="3600" dirty="0"/>
              <a:t>Teachers (UTD members) have identified that children are often the ones most severely impacted by natural disasters. Many children from low-income and neighborhoods of color depend on two free meals (breakfast and lunch) received at school.  When schools are closed because of climate related incidents, these children are left hungry. Teachers are also directly impacted as their calendar years are extended due to closed school days, have to work in school and classrooms that have been damaged by the weather, and have to work with children that have experienced trauma during natural disasters.</a:t>
            </a:r>
          </a:p>
          <a:p>
            <a:r>
              <a:rPr lang="en-US" sz="3600" dirty="0"/>
              <a:t>Building Trade members are severely impacted by extreme heat and lose work during hurricanes and flooding</a:t>
            </a:r>
            <a:r>
              <a:rPr lang="en-US" sz="3600" dirty="0" smtClean="0"/>
              <a:t>.</a:t>
            </a:r>
            <a:endParaRPr lang="es-ES_tradnl" sz="3600" dirty="0"/>
          </a:p>
        </p:txBody>
      </p:sp>
    </p:spTree>
    <p:extLst>
      <p:ext uri="{BB962C8B-B14F-4D97-AF65-F5344CB8AC3E}">
        <p14:creationId xmlns:p14="http://schemas.microsoft.com/office/powerpoint/2010/main" val="201379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0700"/>
          </a:xfrm>
        </p:spPr>
        <p:txBody>
          <a:bodyPr>
            <a:normAutofit fontScale="90000"/>
          </a:bodyPr>
          <a:lstStyle/>
          <a:p>
            <a:r>
              <a:rPr lang="en-US" dirty="0" smtClean="0"/>
              <a:t>Survey Analysis: 114 online surveys</a:t>
            </a:r>
            <a:endParaRPr lang="es-ES_tradn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6881586"/>
              </p:ext>
            </p:extLst>
          </p:nvPr>
        </p:nvGraphicFramePr>
        <p:xfrm>
          <a:off x="962022" y="1438275"/>
          <a:ext cx="4810128" cy="1228725"/>
        </p:xfrm>
        <a:graphic>
          <a:graphicData uri="http://schemas.openxmlformats.org/drawingml/2006/table">
            <a:tbl>
              <a:tblPr>
                <a:tableStyleId>{5C22544A-7EE6-4342-B048-85BDC9FD1C3A}</a:tableStyleId>
              </a:tblPr>
              <a:tblGrid>
                <a:gridCol w="2515314"/>
                <a:gridCol w="2294814"/>
              </a:tblGrid>
              <a:tr h="409575">
                <a:tc>
                  <a:txBody>
                    <a:bodyPr/>
                    <a:lstStyle/>
                    <a:p>
                      <a:pPr algn="ctr" fontAlgn="b"/>
                      <a:r>
                        <a:rPr lang="es-ES_tradnl" sz="2000" b="1" u="none" strike="noStrike" dirty="0" err="1">
                          <a:effectLst/>
                        </a:rPr>
                        <a:t>What</a:t>
                      </a:r>
                      <a:r>
                        <a:rPr lang="es-ES_tradnl" sz="2000" b="1" u="none" strike="noStrike" dirty="0">
                          <a:effectLst/>
                        </a:rPr>
                        <a:t> </a:t>
                      </a:r>
                      <a:r>
                        <a:rPr lang="es-ES_tradnl" sz="2000" b="1" u="none" strike="noStrike" dirty="0" err="1">
                          <a:effectLst/>
                        </a:rPr>
                        <a:t>is</a:t>
                      </a:r>
                      <a:r>
                        <a:rPr lang="es-ES_tradnl" sz="2000" b="1" u="none" strike="noStrike" dirty="0">
                          <a:effectLst/>
                        </a:rPr>
                        <a:t> </a:t>
                      </a:r>
                      <a:r>
                        <a:rPr lang="es-ES_tradnl" sz="2000" b="1" u="none" strike="noStrike" dirty="0" err="1">
                          <a:effectLst/>
                        </a:rPr>
                        <a:t>your</a:t>
                      </a:r>
                      <a:r>
                        <a:rPr lang="es-ES_tradnl" sz="2000" b="1" u="none" strike="noStrike" dirty="0">
                          <a:effectLst/>
                        </a:rPr>
                        <a:t> </a:t>
                      </a:r>
                      <a:r>
                        <a:rPr lang="es-ES_tradnl" sz="2000" b="1" u="none" strike="noStrike" dirty="0" err="1">
                          <a:effectLst/>
                        </a:rPr>
                        <a:t>gender</a:t>
                      </a:r>
                      <a:r>
                        <a:rPr lang="es-ES_tradnl" sz="2000" b="1" u="none" strike="noStrike" dirty="0">
                          <a:effectLst/>
                        </a:rPr>
                        <a:t>?</a:t>
                      </a:r>
                      <a:endParaRPr lang="es-ES_tradnl" sz="2000" b="1" i="0" u="none" strike="noStrike" dirty="0">
                        <a:solidFill>
                          <a:srgbClr val="333333"/>
                        </a:solidFill>
                        <a:effectLst/>
                        <a:latin typeface="Arial" panose="020B0604020202020204" pitchFamily="34" charset="0"/>
                      </a:endParaRPr>
                    </a:p>
                  </a:txBody>
                  <a:tcPr marL="6350" marR="6350" marT="6350" marB="0" anchor="b"/>
                </a:tc>
                <a:tc>
                  <a:txBody>
                    <a:bodyPr/>
                    <a:lstStyle/>
                    <a:p>
                      <a:pPr algn="ctr" fontAlgn="b"/>
                      <a:endParaRPr lang="es-ES_tradnl" sz="1600" b="1" i="0" u="none" strike="noStrike">
                        <a:solidFill>
                          <a:srgbClr val="000000"/>
                        </a:solidFill>
                        <a:effectLst/>
                        <a:latin typeface="Calibri" panose="020F0502020204030204" pitchFamily="34" charset="0"/>
                      </a:endParaRPr>
                    </a:p>
                  </a:txBody>
                  <a:tcPr marL="6350" marR="6350" marT="6350" marB="0" anchor="b"/>
                </a:tc>
              </a:tr>
              <a:tr h="409575">
                <a:tc>
                  <a:txBody>
                    <a:bodyPr/>
                    <a:lstStyle/>
                    <a:p>
                      <a:pPr algn="ctr" fontAlgn="b"/>
                      <a:r>
                        <a:rPr lang="es-ES_tradnl" sz="1600" b="1" u="none" strike="noStrike" dirty="0" err="1">
                          <a:effectLst/>
                        </a:rPr>
                        <a:t>Female</a:t>
                      </a:r>
                      <a:endParaRPr lang="es-ES_tradnl"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70%</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409575">
                <a:tc>
                  <a:txBody>
                    <a:bodyPr/>
                    <a:lstStyle/>
                    <a:p>
                      <a:pPr algn="ctr" fontAlgn="b"/>
                      <a:r>
                        <a:rPr lang="es-ES_tradnl" sz="1600" b="1" u="none" strike="noStrike" dirty="0" err="1">
                          <a:effectLst/>
                        </a:rPr>
                        <a:t>Male</a:t>
                      </a:r>
                      <a:endParaRPr lang="es-ES_tradnl"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30%</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74372994"/>
              </p:ext>
            </p:extLst>
          </p:nvPr>
        </p:nvGraphicFramePr>
        <p:xfrm>
          <a:off x="447675" y="3210340"/>
          <a:ext cx="6768134" cy="3260034"/>
        </p:xfrm>
        <a:graphic>
          <a:graphicData uri="http://schemas.openxmlformats.org/drawingml/2006/table">
            <a:tbl>
              <a:tblPr>
                <a:tableStyleId>{5C22544A-7EE6-4342-B048-85BDC9FD1C3A}</a:tableStyleId>
              </a:tblPr>
              <a:tblGrid>
                <a:gridCol w="5151304"/>
                <a:gridCol w="1616830"/>
              </a:tblGrid>
              <a:tr h="1070951">
                <a:tc>
                  <a:txBody>
                    <a:bodyPr/>
                    <a:lstStyle/>
                    <a:p>
                      <a:pPr marL="0" algn="l" defTabSz="914400" rtl="0" eaLnBrk="1" fontAlgn="b" latinLnBrk="0" hangingPunct="1"/>
                      <a:r>
                        <a:rPr lang="en-US" sz="2000" b="1" u="none" strike="noStrike" kern="1200" dirty="0">
                          <a:solidFill>
                            <a:schemeClr val="dk1"/>
                          </a:solidFill>
                          <a:effectLst/>
                          <a:latin typeface="+mn-lt"/>
                          <a:ea typeface="+mn-ea"/>
                          <a:cs typeface="+mn-cs"/>
                        </a:rPr>
                        <a:t>Which of these is closest to your personal and household economic situation?</a:t>
                      </a:r>
                    </a:p>
                  </a:txBody>
                  <a:tcPr marL="6350" marR="6350" marT="6350" marB="0" anchor="b"/>
                </a:tc>
                <a:tc>
                  <a:txBody>
                    <a:bodyPr/>
                    <a:lstStyle/>
                    <a:p>
                      <a:pPr marL="0" algn="ctr" defTabSz="914400" rtl="0" eaLnBrk="1" fontAlgn="b" latinLnBrk="0" hangingPunct="1"/>
                      <a:endParaRPr lang="es-ES_tradnl" sz="1600" b="1" u="none" strike="noStrike" kern="1200" dirty="0">
                        <a:solidFill>
                          <a:schemeClr val="dk1"/>
                        </a:solidFill>
                        <a:effectLst/>
                        <a:latin typeface="+mn-lt"/>
                        <a:ea typeface="+mn-ea"/>
                        <a:cs typeface="+mn-cs"/>
                      </a:endParaRPr>
                    </a:p>
                  </a:txBody>
                  <a:tcPr marL="6350" marR="6350" marT="6350" marB="0" anchor="b"/>
                </a:tc>
              </a:tr>
              <a:tr h="918333">
                <a:tc>
                  <a:txBody>
                    <a:bodyPr/>
                    <a:lstStyle/>
                    <a:p>
                      <a:pPr marL="0" algn="l" defTabSz="914400" rtl="0" eaLnBrk="1" fontAlgn="b" latinLnBrk="0" hangingPunct="1"/>
                      <a:r>
                        <a:rPr lang="en-US" sz="1600" b="1" u="none" strike="noStrike" kern="1200" dirty="0">
                          <a:solidFill>
                            <a:schemeClr val="dk1"/>
                          </a:solidFill>
                          <a:effectLst/>
                          <a:latin typeface="+mn-lt"/>
                          <a:ea typeface="+mn-ea"/>
                          <a:cs typeface="+mn-cs"/>
                        </a:rPr>
                        <a:t>Comfortable, secure about economic situation</a:t>
                      </a:r>
                    </a:p>
                  </a:txBody>
                  <a:tcPr marL="6350" marR="6350" marT="6350" marB="0" anchor="b"/>
                </a:tc>
                <a:tc>
                  <a:txBody>
                    <a:bodyPr/>
                    <a:lstStyle/>
                    <a:p>
                      <a:pPr marL="0" algn="ctr" defTabSz="914400" rtl="0" eaLnBrk="1" fontAlgn="b" latinLnBrk="0" hangingPunct="1"/>
                      <a:r>
                        <a:rPr lang="es-ES_tradnl" sz="1600" b="1" u="none" strike="noStrike" kern="1200" dirty="0">
                          <a:solidFill>
                            <a:schemeClr val="dk1"/>
                          </a:solidFill>
                          <a:effectLst/>
                          <a:latin typeface="+mn-lt"/>
                          <a:ea typeface="+mn-ea"/>
                          <a:cs typeface="+mn-cs"/>
                        </a:rPr>
                        <a:t>10%</a:t>
                      </a:r>
                    </a:p>
                  </a:txBody>
                  <a:tcPr marL="6350" marR="6350" marT="6350" marB="0" anchor="b"/>
                </a:tc>
              </a:tr>
              <a:tr h="635375">
                <a:tc>
                  <a:txBody>
                    <a:bodyPr/>
                    <a:lstStyle/>
                    <a:p>
                      <a:pPr marL="0" algn="l" defTabSz="914400" rtl="0" eaLnBrk="1" fontAlgn="b" latinLnBrk="0" hangingPunct="1"/>
                      <a:r>
                        <a:rPr lang="en-US" sz="1600" b="1" u="none" strike="noStrike" kern="1200" dirty="0">
                          <a:solidFill>
                            <a:schemeClr val="dk1"/>
                          </a:solidFill>
                          <a:effectLst/>
                          <a:latin typeface="+mn-lt"/>
                          <a:ea typeface="+mn-ea"/>
                          <a:cs typeface="+mn-cs"/>
                        </a:rPr>
                        <a:t>Doing ok, not too worried</a:t>
                      </a:r>
                    </a:p>
                  </a:txBody>
                  <a:tcPr marL="6350" marR="6350" marT="6350" marB="0" anchor="b"/>
                </a:tc>
                <a:tc>
                  <a:txBody>
                    <a:bodyPr/>
                    <a:lstStyle/>
                    <a:p>
                      <a:pPr marL="0" algn="ctr" defTabSz="914400" rtl="0" eaLnBrk="1" fontAlgn="b" latinLnBrk="0" hangingPunct="1"/>
                      <a:r>
                        <a:rPr lang="es-ES_tradnl" sz="1600" b="1" u="none" strike="noStrike" kern="1200" dirty="0">
                          <a:solidFill>
                            <a:schemeClr val="dk1"/>
                          </a:solidFill>
                          <a:effectLst/>
                          <a:latin typeface="+mn-lt"/>
                          <a:ea typeface="+mn-ea"/>
                          <a:cs typeface="+mn-cs"/>
                        </a:rPr>
                        <a:t>49%</a:t>
                      </a:r>
                    </a:p>
                  </a:txBody>
                  <a:tcPr marL="6350" marR="6350" marT="6350" marB="0" anchor="b"/>
                </a:tc>
              </a:tr>
              <a:tr h="635375">
                <a:tc>
                  <a:txBody>
                    <a:bodyPr/>
                    <a:lstStyle/>
                    <a:p>
                      <a:pPr marL="0" algn="l" defTabSz="914400" rtl="0" eaLnBrk="1" fontAlgn="b" latinLnBrk="0" hangingPunct="1"/>
                      <a:r>
                        <a:rPr lang="en-US" sz="1600" b="1" u="none" strike="noStrike" kern="1200" dirty="0">
                          <a:solidFill>
                            <a:schemeClr val="dk1"/>
                          </a:solidFill>
                          <a:effectLst/>
                          <a:latin typeface="+mn-lt"/>
                          <a:ea typeface="+mn-ea"/>
                          <a:cs typeface="+mn-cs"/>
                        </a:rPr>
                        <a:t>Struggling, unable to pay bills</a:t>
                      </a:r>
                    </a:p>
                  </a:txBody>
                  <a:tcPr marL="6350" marR="6350" marT="6350" marB="0" anchor="b"/>
                </a:tc>
                <a:tc>
                  <a:txBody>
                    <a:bodyPr/>
                    <a:lstStyle/>
                    <a:p>
                      <a:pPr marL="0" algn="ctr" defTabSz="914400" rtl="0" eaLnBrk="1" fontAlgn="b" latinLnBrk="0" hangingPunct="1"/>
                      <a:r>
                        <a:rPr lang="es-ES_tradnl" sz="1600" b="1" u="none" strike="noStrike" kern="1200" dirty="0">
                          <a:solidFill>
                            <a:schemeClr val="dk1"/>
                          </a:solidFill>
                          <a:effectLst/>
                          <a:latin typeface="+mn-lt"/>
                          <a:ea typeface="+mn-ea"/>
                          <a:cs typeface="+mn-cs"/>
                        </a:rPr>
                        <a:t>41%</a:t>
                      </a:r>
                    </a:p>
                  </a:txBody>
                  <a:tcPr marL="6350" marR="6350" marT="6350" marB="0" anchor="b"/>
                </a:tc>
              </a:tr>
            </a:tbl>
          </a:graphicData>
        </a:graphic>
      </p:graphicFrame>
      <p:pic>
        <p:nvPicPr>
          <p:cNvPr id="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35350" y="2025650"/>
            <a:ext cx="615950" cy="190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p:cNvGraphicFramePr>
            <a:graphicFrameLocks noGrp="1"/>
          </p:cNvGraphicFramePr>
          <p:nvPr>
            <p:extLst>
              <p:ext uri="{D42A27DB-BD31-4B8C-83A1-F6EECF244321}">
                <p14:modId xmlns:p14="http://schemas.microsoft.com/office/powerpoint/2010/main" val="321266265"/>
              </p:ext>
            </p:extLst>
          </p:nvPr>
        </p:nvGraphicFramePr>
        <p:xfrm>
          <a:off x="7961243" y="1292091"/>
          <a:ext cx="3806687" cy="5078894"/>
        </p:xfrm>
        <a:graphic>
          <a:graphicData uri="http://schemas.openxmlformats.org/drawingml/2006/table">
            <a:tbl>
              <a:tblPr>
                <a:tableStyleId>{5C22544A-7EE6-4342-B048-85BDC9FD1C3A}</a:tableStyleId>
              </a:tblPr>
              <a:tblGrid>
                <a:gridCol w="3806687"/>
              </a:tblGrid>
              <a:tr h="893557">
                <a:tc>
                  <a:txBody>
                    <a:bodyPr/>
                    <a:lstStyle/>
                    <a:p>
                      <a:pPr algn="ctr" fontAlgn="b"/>
                      <a:r>
                        <a:rPr lang="en-US" sz="1600" b="1" u="none" strike="noStrike" kern="1200" dirty="0">
                          <a:solidFill>
                            <a:schemeClr val="dk1"/>
                          </a:solidFill>
                          <a:effectLst/>
                          <a:latin typeface="+mn-lt"/>
                          <a:ea typeface="+mn-ea"/>
                          <a:cs typeface="+mn-cs"/>
                        </a:rPr>
                        <a:t>National Association of Letter Carriers, and AFL-CIO</a:t>
                      </a:r>
                    </a:p>
                  </a:txBody>
                  <a:tcPr marL="0" marR="0" marT="0" marB="0" anchor="b"/>
                </a:tc>
              </a:tr>
              <a:tr h="446779">
                <a:tc>
                  <a:txBody>
                    <a:bodyPr/>
                    <a:lstStyle/>
                    <a:p>
                      <a:pPr algn="ctr" fontAlgn="b"/>
                      <a:r>
                        <a:rPr lang="es-ES_tradnl" sz="1600" b="1" u="none" strike="noStrike" kern="1200">
                          <a:solidFill>
                            <a:schemeClr val="dk1"/>
                          </a:solidFill>
                          <a:effectLst/>
                          <a:latin typeface="+mn-lt"/>
                          <a:ea typeface="+mn-ea"/>
                          <a:cs typeface="+mn-cs"/>
                        </a:rPr>
                        <a:t>UTD</a:t>
                      </a:r>
                    </a:p>
                  </a:txBody>
                  <a:tcPr marL="0" marR="0" marT="0" marB="0" anchor="b"/>
                </a:tc>
              </a:tr>
              <a:tr h="446779">
                <a:tc>
                  <a:txBody>
                    <a:bodyPr/>
                    <a:lstStyle/>
                    <a:p>
                      <a:pPr algn="ctr" fontAlgn="b"/>
                      <a:r>
                        <a:rPr lang="es-ES_tradnl" sz="1600" b="1" u="none" strike="noStrike" kern="1200" dirty="0">
                          <a:solidFill>
                            <a:schemeClr val="dk1"/>
                          </a:solidFill>
                          <a:effectLst/>
                          <a:latin typeface="+mn-lt"/>
                          <a:ea typeface="+mn-ea"/>
                          <a:cs typeface="+mn-cs"/>
                        </a:rPr>
                        <a:t>SEIU</a:t>
                      </a:r>
                    </a:p>
                  </a:txBody>
                  <a:tcPr marL="0" marR="0" marT="0" marB="0" anchor="b"/>
                </a:tc>
              </a:tr>
              <a:tr h="446779">
                <a:tc>
                  <a:txBody>
                    <a:bodyPr/>
                    <a:lstStyle/>
                    <a:p>
                      <a:pPr algn="ctr" fontAlgn="b"/>
                      <a:r>
                        <a:rPr lang="es-ES_tradnl" sz="1600" b="1" u="none" strike="noStrike" kern="1200" dirty="0">
                          <a:solidFill>
                            <a:schemeClr val="dk1"/>
                          </a:solidFill>
                          <a:effectLst/>
                          <a:latin typeface="+mn-lt"/>
                          <a:ea typeface="+mn-ea"/>
                          <a:cs typeface="+mn-cs"/>
                        </a:rPr>
                        <a:t>AFCSME</a:t>
                      </a:r>
                    </a:p>
                  </a:txBody>
                  <a:tcPr marL="0" marR="0" marT="0" marB="0" anchor="b"/>
                </a:tc>
              </a:tr>
              <a:tr h="446779">
                <a:tc>
                  <a:txBody>
                    <a:bodyPr/>
                    <a:lstStyle/>
                    <a:p>
                      <a:pPr algn="ctr" fontAlgn="b"/>
                      <a:r>
                        <a:rPr lang="es-ES_tradnl" sz="1600" b="1" u="none" strike="noStrike" kern="1200" dirty="0">
                          <a:solidFill>
                            <a:schemeClr val="dk1"/>
                          </a:solidFill>
                          <a:effectLst/>
                          <a:latin typeface="+mn-lt"/>
                          <a:ea typeface="+mn-ea"/>
                          <a:cs typeface="+mn-cs"/>
                        </a:rPr>
                        <a:t>CWA</a:t>
                      </a:r>
                    </a:p>
                  </a:txBody>
                  <a:tcPr marL="0" marR="0" marT="0" marB="0" anchor="b"/>
                </a:tc>
              </a:tr>
              <a:tr h="446779">
                <a:tc>
                  <a:txBody>
                    <a:bodyPr/>
                    <a:lstStyle/>
                    <a:p>
                      <a:pPr algn="ctr" fontAlgn="b"/>
                      <a:r>
                        <a:rPr lang="es-ES_tradnl" sz="1600" b="1" u="none" strike="noStrike" kern="1200" dirty="0">
                          <a:solidFill>
                            <a:schemeClr val="dk1"/>
                          </a:solidFill>
                          <a:effectLst/>
                          <a:latin typeface="+mn-lt"/>
                          <a:ea typeface="+mn-ea"/>
                          <a:cs typeface="+mn-cs"/>
                        </a:rPr>
                        <a:t>IBEW</a:t>
                      </a:r>
                    </a:p>
                  </a:txBody>
                  <a:tcPr marL="0" marR="0" marT="0" marB="0" anchor="b"/>
                </a:tc>
              </a:tr>
              <a:tr h="446779">
                <a:tc>
                  <a:txBody>
                    <a:bodyPr/>
                    <a:lstStyle/>
                    <a:p>
                      <a:pPr algn="ctr" fontAlgn="b"/>
                      <a:r>
                        <a:rPr lang="es-ES_tradnl" sz="1600" b="1" u="none" strike="noStrike" kern="1200" dirty="0">
                          <a:solidFill>
                            <a:schemeClr val="dk1"/>
                          </a:solidFill>
                          <a:effectLst/>
                          <a:latin typeface="+mn-lt"/>
                          <a:ea typeface="+mn-ea"/>
                          <a:cs typeface="+mn-cs"/>
                        </a:rPr>
                        <a:t>IUOE</a:t>
                      </a:r>
                    </a:p>
                  </a:txBody>
                  <a:tcPr marL="0" marR="0" marT="0" marB="0" anchor="b"/>
                </a:tc>
              </a:tr>
              <a:tr h="446779">
                <a:tc>
                  <a:txBody>
                    <a:bodyPr/>
                    <a:lstStyle/>
                    <a:p>
                      <a:pPr algn="ctr" fontAlgn="b"/>
                      <a:r>
                        <a:rPr lang="es-ES_tradnl" sz="1600" b="1" u="none" strike="noStrike" kern="1200" dirty="0">
                          <a:solidFill>
                            <a:schemeClr val="dk1"/>
                          </a:solidFill>
                          <a:effectLst/>
                          <a:latin typeface="+mn-lt"/>
                          <a:ea typeface="+mn-ea"/>
                          <a:cs typeface="+mn-cs"/>
                        </a:rPr>
                        <a:t>IUPAT</a:t>
                      </a:r>
                    </a:p>
                  </a:txBody>
                  <a:tcPr marL="0" marR="0" marT="0" marB="0" anchor="b"/>
                </a:tc>
              </a:tr>
              <a:tr h="446779">
                <a:tc>
                  <a:txBody>
                    <a:bodyPr/>
                    <a:lstStyle/>
                    <a:p>
                      <a:pPr algn="ctr" fontAlgn="b"/>
                      <a:r>
                        <a:rPr lang="es-ES_tradnl" sz="1600" b="1" u="none" strike="noStrike" kern="1200" dirty="0">
                          <a:solidFill>
                            <a:schemeClr val="dk1"/>
                          </a:solidFill>
                          <a:effectLst/>
                          <a:latin typeface="+mn-lt"/>
                          <a:ea typeface="+mn-ea"/>
                          <a:cs typeface="+mn-cs"/>
                        </a:rPr>
                        <a:t>LIUNA</a:t>
                      </a:r>
                    </a:p>
                  </a:txBody>
                  <a:tcPr marL="0" marR="0" marT="0" marB="0" anchor="b"/>
                </a:tc>
              </a:tr>
              <a:tr h="311497">
                <a:tc>
                  <a:txBody>
                    <a:bodyPr/>
                    <a:lstStyle/>
                    <a:p>
                      <a:pPr algn="ctr" fontAlgn="b"/>
                      <a:r>
                        <a:rPr lang="en-US" sz="1600" b="1" u="none" strike="noStrike" kern="1200" dirty="0" smtClean="0">
                          <a:solidFill>
                            <a:schemeClr val="dk1"/>
                          </a:solidFill>
                          <a:effectLst/>
                          <a:latin typeface="+mn-lt"/>
                          <a:ea typeface="+mn-ea"/>
                          <a:cs typeface="+mn-cs"/>
                        </a:rPr>
                        <a:t>Teamsters</a:t>
                      </a:r>
                      <a:endParaRPr lang="es-ES_tradnl" sz="1600" b="1" u="none" strike="noStrike" kern="1200" dirty="0">
                        <a:solidFill>
                          <a:schemeClr val="dk1"/>
                        </a:solidFill>
                        <a:effectLst/>
                        <a:latin typeface="+mn-lt"/>
                        <a:ea typeface="+mn-ea"/>
                        <a:cs typeface="+mn-cs"/>
                      </a:endParaRPr>
                    </a:p>
                  </a:txBody>
                  <a:tcPr marL="0" marR="0" marT="0" marB="0"/>
                </a:tc>
              </a:tr>
              <a:tr h="299608">
                <a:tc>
                  <a:txBody>
                    <a:bodyPr/>
                    <a:lstStyle/>
                    <a:p>
                      <a:pPr algn="ctr" fontAlgn="b"/>
                      <a:r>
                        <a:rPr lang="es-ES_tradnl" sz="1600" b="1" u="none" strike="noStrike" kern="1200" dirty="0" err="1">
                          <a:solidFill>
                            <a:schemeClr val="dk1"/>
                          </a:solidFill>
                          <a:effectLst/>
                          <a:latin typeface="+mn-lt"/>
                          <a:ea typeface="+mn-ea"/>
                          <a:cs typeface="+mn-cs"/>
                        </a:rPr>
                        <a:t>Unite</a:t>
                      </a:r>
                      <a:r>
                        <a:rPr lang="es-ES_tradnl" sz="1600" b="1" u="none" strike="noStrike" kern="1200" dirty="0">
                          <a:solidFill>
                            <a:schemeClr val="dk1"/>
                          </a:solidFill>
                          <a:effectLst/>
                          <a:latin typeface="+mn-lt"/>
                          <a:ea typeface="+mn-ea"/>
                          <a:cs typeface="+mn-cs"/>
                        </a:rPr>
                        <a:t> HERE</a:t>
                      </a:r>
                    </a:p>
                  </a:txBody>
                  <a:tcPr marL="0" marR="0" marT="0" marB="0" anchor="b"/>
                </a:tc>
              </a:tr>
            </a:tbl>
          </a:graphicData>
        </a:graphic>
      </p:graphicFrame>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706532" y="3451639"/>
            <a:ext cx="615950"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90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66674"/>
            <a:ext cx="11725275" cy="1590675"/>
          </a:xfrm>
        </p:spPr>
        <p:txBody>
          <a:bodyPr>
            <a:normAutofit/>
          </a:bodyPr>
          <a:lstStyle/>
          <a:p>
            <a:r>
              <a:rPr lang="en-US" sz="3600" dirty="0"/>
              <a:t>Thinking about your own life and work, please list what you think are the most serious problems that you face today. </a:t>
            </a:r>
            <a:endParaRPr lang="es-ES_tradnl" sz="3600" dirty="0"/>
          </a:p>
        </p:txBody>
      </p:sp>
      <p:sp>
        <p:nvSpPr>
          <p:cNvPr id="3" name="Content Placeholder 2"/>
          <p:cNvSpPr>
            <a:spLocks noGrp="1"/>
          </p:cNvSpPr>
          <p:nvPr>
            <p:ph idx="1"/>
          </p:nvPr>
        </p:nvSpPr>
        <p:spPr>
          <a:xfrm>
            <a:off x="95250" y="1504950"/>
            <a:ext cx="11772900" cy="5353050"/>
          </a:xfrm>
        </p:spPr>
        <p:txBody>
          <a:bodyPr>
            <a:normAutofit fontScale="92500" lnSpcReduction="20000"/>
          </a:bodyPr>
          <a:lstStyle/>
          <a:p>
            <a:r>
              <a:rPr lang="en-US" b="1" u="sng" dirty="0" smtClean="0"/>
              <a:t>Health:</a:t>
            </a:r>
          </a:p>
          <a:p>
            <a:pPr lvl="1"/>
            <a:r>
              <a:rPr lang="en-US" dirty="0" smtClean="0"/>
              <a:t>High Cost of Medical Insurance, “Choosing between buying medication or choosing not to eat”</a:t>
            </a:r>
          </a:p>
          <a:p>
            <a:pPr lvl="1"/>
            <a:r>
              <a:rPr lang="en-US" dirty="0" smtClean="0"/>
              <a:t>High Cost of Healthy </a:t>
            </a:r>
            <a:r>
              <a:rPr lang="en-US" dirty="0"/>
              <a:t>F</a:t>
            </a:r>
            <a:r>
              <a:rPr lang="en-US" dirty="0" smtClean="0"/>
              <a:t>ood, “Prices of food keeps going up”</a:t>
            </a:r>
          </a:p>
          <a:p>
            <a:pPr lvl="1"/>
            <a:r>
              <a:rPr lang="en-US" dirty="0" smtClean="0"/>
              <a:t>Climate/ Environmental, “Not </a:t>
            </a:r>
            <a:r>
              <a:rPr lang="en-US" dirty="0"/>
              <a:t>having access to clean, safe drinking </a:t>
            </a:r>
            <a:r>
              <a:rPr lang="en-US" dirty="0" smtClean="0"/>
              <a:t>water- and air pollution is getting worse”</a:t>
            </a:r>
          </a:p>
          <a:p>
            <a:pPr lvl="1"/>
            <a:r>
              <a:rPr lang="en-US" dirty="0"/>
              <a:t>Mental and Physical </a:t>
            </a:r>
            <a:r>
              <a:rPr lang="en-US" dirty="0" smtClean="0"/>
              <a:t>Health</a:t>
            </a:r>
            <a:r>
              <a:rPr lang="en-US" dirty="0"/>
              <a:t>, </a:t>
            </a:r>
            <a:r>
              <a:rPr lang="en-US" dirty="0" smtClean="0"/>
              <a:t>“Fear </a:t>
            </a:r>
            <a:r>
              <a:rPr lang="en-US" dirty="0"/>
              <a:t>of affects of </a:t>
            </a:r>
            <a:r>
              <a:rPr lang="en-US" dirty="0" smtClean="0"/>
              <a:t>hurricane damage” &amp; “Stress of low wages”</a:t>
            </a:r>
          </a:p>
          <a:p>
            <a:r>
              <a:rPr lang="en-US" b="1" u="sng" dirty="0"/>
              <a:t>Financial: </a:t>
            </a:r>
          </a:p>
          <a:p>
            <a:pPr lvl="1"/>
            <a:r>
              <a:rPr lang="en-US" dirty="0"/>
              <a:t>High Cost of Living and Low Wages, “I can’t meet my financial obligations”</a:t>
            </a:r>
          </a:p>
          <a:p>
            <a:pPr lvl="1"/>
            <a:r>
              <a:rPr lang="en-US" dirty="0"/>
              <a:t>Economic mobility, “Social cohesion in my community”</a:t>
            </a:r>
          </a:p>
          <a:p>
            <a:pPr lvl="1"/>
            <a:r>
              <a:rPr lang="en-US" dirty="0"/>
              <a:t>Affordable Housing, “not being able to find or live in affordable housing to rent or buy” &amp; “Being displaced from my home because of increasing housing prices”</a:t>
            </a:r>
          </a:p>
          <a:p>
            <a:pPr lvl="1"/>
            <a:r>
              <a:rPr lang="en-US" dirty="0"/>
              <a:t>Childcare</a:t>
            </a:r>
            <a:r>
              <a:rPr lang="en-US" dirty="0" smtClean="0"/>
              <a:t>, “Childcare costs are increasing and my wages can’t keep up”</a:t>
            </a:r>
            <a:endParaRPr lang="en-US" dirty="0"/>
          </a:p>
          <a:p>
            <a:pPr lvl="1"/>
            <a:r>
              <a:rPr lang="en-US" dirty="0"/>
              <a:t>Retirement, “ Not able to retire and have to go right back to work</a:t>
            </a:r>
            <a:r>
              <a:rPr lang="en-US" dirty="0" smtClean="0"/>
              <a:t>”</a:t>
            </a:r>
            <a:endParaRPr lang="en-US" dirty="0"/>
          </a:p>
          <a:p>
            <a:r>
              <a:rPr lang="en-US" b="1" u="sng" dirty="0"/>
              <a:t>Jobs: </a:t>
            </a:r>
          </a:p>
          <a:p>
            <a:pPr lvl="1"/>
            <a:r>
              <a:rPr lang="en-US" dirty="0"/>
              <a:t>Job Insecurity</a:t>
            </a:r>
            <a:r>
              <a:rPr lang="en-US" dirty="0" smtClean="0"/>
              <a:t>, “Losing hours during weather related events”</a:t>
            </a:r>
          </a:p>
          <a:p>
            <a:pPr lvl="1"/>
            <a:r>
              <a:rPr lang="en-US" dirty="0" smtClean="0"/>
              <a:t>Low </a:t>
            </a:r>
            <a:r>
              <a:rPr lang="en-US" dirty="0"/>
              <a:t>Wages</a:t>
            </a:r>
            <a:r>
              <a:rPr lang="en-US" dirty="0" smtClean="0"/>
              <a:t>, “Need a living wage” &amp; “Not earing enough to pay expenses”</a:t>
            </a:r>
          </a:p>
          <a:p>
            <a:pPr lvl="1"/>
            <a:r>
              <a:rPr lang="en-US" dirty="0" smtClean="0"/>
              <a:t>Racial and Gender Discrimination, “No women in management and women still earn less”</a:t>
            </a:r>
          </a:p>
          <a:p>
            <a:pPr lvl="1"/>
            <a:endParaRPr lang="en-US" dirty="0" smtClean="0"/>
          </a:p>
          <a:p>
            <a:pPr lvl="1"/>
            <a:endParaRPr lang="en-US" dirty="0" smtClean="0"/>
          </a:p>
          <a:p>
            <a:pPr lvl="1"/>
            <a:endParaRPr lang="en-US" dirty="0"/>
          </a:p>
          <a:p>
            <a:pPr lvl="1"/>
            <a:endParaRPr lang="es-ES_tradnl" dirty="0"/>
          </a:p>
          <a:p>
            <a:pPr lvl="1"/>
            <a:endParaRPr lang="en-US" dirty="0" smtClean="0"/>
          </a:p>
        </p:txBody>
      </p:sp>
    </p:spTree>
    <p:extLst>
      <p:ext uri="{BB962C8B-B14F-4D97-AF65-F5344CB8AC3E}">
        <p14:creationId xmlns:p14="http://schemas.microsoft.com/office/powerpoint/2010/main" val="402530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
            <a:ext cx="11734799" cy="1600201"/>
          </a:xfrm>
        </p:spPr>
        <p:txBody>
          <a:bodyPr>
            <a:normAutofit/>
          </a:bodyPr>
          <a:lstStyle/>
          <a:p>
            <a:r>
              <a:rPr lang="en-US" sz="3600" dirty="0"/>
              <a:t>Thinking about your own life and work, please list what you think are the most serious problems that you face today. </a:t>
            </a:r>
            <a:endParaRPr lang="es-ES_tradnl" sz="3600" dirty="0"/>
          </a:p>
        </p:txBody>
      </p:sp>
      <p:sp>
        <p:nvSpPr>
          <p:cNvPr id="3" name="Content Placeholder 2"/>
          <p:cNvSpPr>
            <a:spLocks noGrp="1"/>
          </p:cNvSpPr>
          <p:nvPr>
            <p:ph idx="1"/>
          </p:nvPr>
        </p:nvSpPr>
        <p:spPr>
          <a:xfrm>
            <a:off x="266700" y="1276349"/>
            <a:ext cx="10515600" cy="5438775"/>
          </a:xfrm>
        </p:spPr>
        <p:txBody>
          <a:bodyPr>
            <a:normAutofit/>
          </a:bodyPr>
          <a:lstStyle/>
          <a:p>
            <a:r>
              <a:rPr lang="en-US" b="1" u="sng" dirty="0" smtClean="0"/>
              <a:t>Transportation:</a:t>
            </a:r>
          </a:p>
          <a:p>
            <a:pPr lvl="1"/>
            <a:r>
              <a:rPr lang="en-US" dirty="0" smtClean="0"/>
              <a:t>Lack of </a:t>
            </a:r>
            <a:r>
              <a:rPr lang="en-US" dirty="0"/>
              <a:t>P</a:t>
            </a:r>
            <a:r>
              <a:rPr lang="en-US" dirty="0" smtClean="0"/>
              <a:t>ublic Transportation, “When the weather is so bad you wouldn't be able to catch public transformation and you’ll spend minutes/hours waiting for it”</a:t>
            </a:r>
          </a:p>
          <a:p>
            <a:pPr lvl="1"/>
            <a:r>
              <a:rPr lang="en-US" dirty="0" smtClean="0"/>
              <a:t>“Driving in flood zones during work hours”</a:t>
            </a:r>
            <a:endParaRPr lang="en-US" dirty="0"/>
          </a:p>
          <a:p>
            <a:r>
              <a:rPr lang="en-US" b="1" u="sng" dirty="0"/>
              <a:t>Environmental: </a:t>
            </a:r>
            <a:endParaRPr lang="en-US" b="1" u="sng" dirty="0" smtClean="0"/>
          </a:p>
          <a:p>
            <a:pPr lvl="1"/>
            <a:r>
              <a:rPr lang="en-US" dirty="0" smtClean="0"/>
              <a:t>“Being </a:t>
            </a:r>
            <a:r>
              <a:rPr lang="en-US" dirty="0"/>
              <a:t>required to work during a </a:t>
            </a:r>
            <a:r>
              <a:rPr lang="en-US" dirty="0" smtClean="0"/>
              <a:t>hurricane or bad weather”</a:t>
            </a:r>
          </a:p>
          <a:p>
            <a:pPr lvl="1"/>
            <a:r>
              <a:rPr lang="en-US" dirty="0" smtClean="0"/>
              <a:t>“Not having access to clean, safe drinking water.”</a:t>
            </a:r>
          </a:p>
          <a:p>
            <a:pPr lvl="1"/>
            <a:r>
              <a:rPr lang="en-US" dirty="0" smtClean="0"/>
              <a:t>“Working in excessive heat conditions”</a:t>
            </a:r>
          </a:p>
          <a:p>
            <a:pPr lvl="1"/>
            <a:r>
              <a:rPr lang="en-US" dirty="0" smtClean="0"/>
              <a:t>“Energy costs keep increasing”</a:t>
            </a:r>
          </a:p>
          <a:p>
            <a:pPr lvl="1"/>
            <a:r>
              <a:rPr lang="en-US" dirty="0" smtClean="0"/>
              <a:t>“Community safety /resilience in times of extreme weather”</a:t>
            </a:r>
          </a:p>
          <a:p>
            <a:pPr lvl="1"/>
            <a:r>
              <a:rPr lang="es-ES_tradnl" dirty="0" smtClean="0"/>
              <a:t>“</a:t>
            </a:r>
            <a:r>
              <a:rPr lang="es-ES_tradnl" dirty="0"/>
              <a:t>Rising sea </a:t>
            </a:r>
            <a:r>
              <a:rPr lang="es-ES_tradnl" dirty="0" smtClean="0"/>
              <a:t>levels, hurricanes, air pollution </a:t>
            </a:r>
            <a:r>
              <a:rPr lang="es-ES_tradnl" dirty="0" err="1" smtClean="0"/>
              <a:t>from</a:t>
            </a:r>
            <a:r>
              <a:rPr lang="es-ES_tradnl" dirty="0" smtClean="0"/>
              <a:t> </a:t>
            </a:r>
            <a:r>
              <a:rPr lang="es-ES_tradnl" dirty="0" err="1" smtClean="0"/>
              <a:t>traffic</a:t>
            </a:r>
            <a:r>
              <a:rPr lang="es-ES_tradnl" dirty="0" smtClean="0"/>
              <a:t>”</a:t>
            </a:r>
            <a:endParaRPr lang="es-ES_tradnl" dirty="0"/>
          </a:p>
          <a:p>
            <a:r>
              <a:rPr lang="en-US" b="1" u="sng" dirty="0"/>
              <a:t>Overall Quality of </a:t>
            </a:r>
            <a:r>
              <a:rPr lang="en-US" b="1" u="sng" dirty="0" smtClean="0"/>
              <a:t>Life</a:t>
            </a:r>
            <a:endParaRPr lang="es-ES_tradnl" dirty="0"/>
          </a:p>
        </p:txBody>
      </p:sp>
    </p:spTree>
    <p:extLst>
      <p:ext uri="{BB962C8B-B14F-4D97-AF65-F5344CB8AC3E}">
        <p14:creationId xmlns:p14="http://schemas.microsoft.com/office/powerpoint/2010/main" val="744367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23826"/>
            <a:ext cx="10915650" cy="2052638"/>
          </a:xfrm>
        </p:spPr>
        <p:txBody>
          <a:bodyPr>
            <a:noAutofit/>
          </a:bodyPr>
          <a:lstStyle/>
          <a:p>
            <a:r>
              <a:rPr lang="en-US" sz="3000" dirty="0" smtClean="0"/>
              <a:t>Thinking about the children in your family or community, what in your opinion are the most serious problems they’ll face in their future lives?</a:t>
            </a:r>
            <a:endParaRPr lang="es-ES_tradnl" sz="3000" dirty="0"/>
          </a:p>
        </p:txBody>
      </p:sp>
      <p:sp>
        <p:nvSpPr>
          <p:cNvPr id="3" name="Content Placeholder 2"/>
          <p:cNvSpPr>
            <a:spLocks noGrp="1"/>
          </p:cNvSpPr>
          <p:nvPr>
            <p:ph idx="1"/>
          </p:nvPr>
        </p:nvSpPr>
        <p:spPr>
          <a:xfrm>
            <a:off x="247650" y="1825625"/>
            <a:ext cx="11106150" cy="4775200"/>
          </a:xfrm>
        </p:spPr>
        <p:txBody>
          <a:bodyPr>
            <a:normAutofit/>
          </a:bodyPr>
          <a:lstStyle/>
          <a:p>
            <a:r>
              <a:rPr lang="en-US" dirty="0" smtClean="0"/>
              <a:t>Lack of Affordable </a:t>
            </a:r>
            <a:r>
              <a:rPr lang="en-US" dirty="0"/>
              <a:t>E</a:t>
            </a:r>
            <a:r>
              <a:rPr lang="en-US" dirty="0" smtClean="0"/>
              <a:t>ducation</a:t>
            </a:r>
          </a:p>
          <a:p>
            <a:r>
              <a:rPr lang="en-US" dirty="0" smtClean="0"/>
              <a:t>Lack of Safe (guns) and Well-Funded Schools &amp; Quality Education</a:t>
            </a:r>
          </a:p>
          <a:p>
            <a:r>
              <a:rPr lang="en-US" dirty="0" smtClean="0"/>
              <a:t>Economic Mobility as the Middle </a:t>
            </a:r>
            <a:r>
              <a:rPr lang="en-US" dirty="0"/>
              <a:t>C</a:t>
            </a:r>
            <a:r>
              <a:rPr lang="en-US" dirty="0" smtClean="0"/>
              <a:t>lass and </a:t>
            </a:r>
            <a:r>
              <a:rPr lang="en-US" dirty="0"/>
              <a:t>J</a:t>
            </a:r>
            <a:r>
              <a:rPr lang="en-US" dirty="0" smtClean="0"/>
              <a:t>ob </a:t>
            </a:r>
            <a:r>
              <a:rPr lang="en-US" dirty="0"/>
              <a:t>W</a:t>
            </a:r>
            <a:r>
              <a:rPr lang="en-US" dirty="0" smtClean="0"/>
              <a:t>ages Decrease</a:t>
            </a:r>
          </a:p>
          <a:p>
            <a:r>
              <a:rPr lang="en-US" dirty="0" smtClean="0"/>
              <a:t>Parents Working Two Jobs</a:t>
            </a:r>
          </a:p>
          <a:p>
            <a:r>
              <a:rPr lang="en-US" dirty="0" smtClean="0"/>
              <a:t>Environmental Issues: Potable Water, Clean Air, Environmental Chemicals, Climate Change, Heat Exhaustion Diseases</a:t>
            </a:r>
            <a:endParaRPr lang="en-US" dirty="0" smtClean="0"/>
          </a:p>
          <a:p>
            <a:r>
              <a:rPr lang="en-US" dirty="0" smtClean="0"/>
              <a:t>Access to Food Supplies</a:t>
            </a:r>
          </a:p>
          <a:p>
            <a:r>
              <a:rPr lang="en-US" dirty="0" smtClean="0"/>
              <a:t>Access to Mental &amp; Health Care</a:t>
            </a:r>
          </a:p>
          <a:p>
            <a:r>
              <a:rPr lang="en-US" dirty="0" smtClean="0"/>
              <a:t>Racism &amp; Drugs</a:t>
            </a:r>
          </a:p>
          <a:p>
            <a:endParaRPr lang="en-US" dirty="0" smtClean="0"/>
          </a:p>
          <a:p>
            <a:endParaRPr lang="es-ES_tradnl" dirty="0"/>
          </a:p>
        </p:txBody>
      </p:sp>
    </p:spTree>
    <p:extLst>
      <p:ext uri="{BB962C8B-B14F-4D97-AF65-F5344CB8AC3E}">
        <p14:creationId xmlns:p14="http://schemas.microsoft.com/office/powerpoint/2010/main" val="150391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do you think climate change will harm you personally?</a:t>
            </a:r>
            <a:r>
              <a:rPr lang="en-US" dirty="0" smtClean="0"/>
              <a:t> </a:t>
            </a:r>
            <a:endParaRPr lang="es-ES_tradn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0378754"/>
              </p:ext>
            </p:extLst>
          </p:nvPr>
        </p:nvGraphicFramePr>
        <p:xfrm>
          <a:off x="1095372" y="1885952"/>
          <a:ext cx="9582152" cy="4552949"/>
        </p:xfrm>
        <a:graphic>
          <a:graphicData uri="http://schemas.openxmlformats.org/drawingml/2006/table">
            <a:tbl>
              <a:tblPr>
                <a:tableStyleId>{5C22544A-7EE6-4342-B048-85BDC9FD1C3A}</a:tableStyleId>
              </a:tblPr>
              <a:tblGrid>
                <a:gridCol w="6581778"/>
                <a:gridCol w="3000374"/>
              </a:tblGrid>
              <a:tr h="869519">
                <a:tc>
                  <a:txBody>
                    <a:bodyPr/>
                    <a:lstStyle/>
                    <a:p>
                      <a:pPr algn="l" fontAlgn="b"/>
                      <a:r>
                        <a:rPr lang="es-ES_tradnl" sz="4000" b="0" u="none" strike="noStrike" dirty="0">
                          <a:effectLst/>
                        </a:rPr>
                        <a:t>A </a:t>
                      </a:r>
                      <a:r>
                        <a:rPr lang="es-ES_tradnl" sz="4000" b="0" u="none" strike="noStrike" dirty="0" err="1">
                          <a:effectLst/>
                        </a:rPr>
                        <a:t>great</a:t>
                      </a:r>
                      <a:r>
                        <a:rPr lang="es-ES_tradnl" sz="4000" b="0" u="none" strike="noStrike" dirty="0">
                          <a:effectLst/>
                        </a:rPr>
                        <a:t> </a:t>
                      </a:r>
                      <a:r>
                        <a:rPr lang="es-ES_tradnl" sz="4000" b="0" u="none" strike="noStrike" dirty="0" err="1">
                          <a:effectLst/>
                        </a:rPr>
                        <a:t>deal</a:t>
                      </a:r>
                      <a:endParaRPr lang="es-ES_tradnl" sz="4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4000" b="0" u="none" strike="noStrike" dirty="0">
                          <a:effectLst/>
                        </a:rPr>
                        <a:t>55%</a:t>
                      </a:r>
                      <a:endParaRPr lang="es-ES_tradnl" sz="4000" b="0" i="0" u="none" strike="noStrike" dirty="0">
                        <a:solidFill>
                          <a:srgbClr val="000000"/>
                        </a:solidFill>
                        <a:effectLst/>
                        <a:latin typeface="Calibri" panose="020F0502020204030204" pitchFamily="34" charset="0"/>
                      </a:endParaRPr>
                    </a:p>
                  </a:txBody>
                  <a:tcPr marL="6350" marR="6350" marT="6350" marB="0" anchor="b"/>
                </a:tc>
              </a:tr>
              <a:tr h="1074873">
                <a:tc>
                  <a:txBody>
                    <a:bodyPr/>
                    <a:lstStyle/>
                    <a:p>
                      <a:pPr algn="l" fontAlgn="b"/>
                      <a:r>
                        <a:rPr lang="es-ES_tradnl" sz="4000" u="none" strike="noStrike" dirty="0">
                          <a:effectLst/>
                        </a:rPr>
                        <a:t>A </a:t>
                      </a:r>
                      <a:r>
                        <a:rPr lang="es-ES_tradnl" sz="4000" u="none" strike="noStrike" dirty="0" err="1">
                          <a:effectLst/>
                        </a:rPr>
                        <a:t>moderate</a:t>
                      </a:r>
                      <a:r>
                        <a:rPr lang="es-ES_tradnl" sz="4000" u="none" strike="noStrike" dirty="0">
                          <a:effectLst/>
                        </a:rPr>
                        <a:t> </a:t>
                      </a:r>
                      <a:r>
                        <a:rPr lang="es-ES_tradnl" sz="4000" u="none" strike="noStrike" dirty="0" err="1">
                          <a:effectLst/>
                        </a:rPr>
                        <a:t>amount</a:t>
                      </a:r>
                      <a:endParaRPr lang="es-ES_tradnl" sz="4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4000" u="none" strike="noStrike" dirty="0">
                          <a:effectLst/>
                        </a:rPr>
                        <a:t>15%</a:t>
                      </a:r>
                      <a:endParaRPr lang="es-ES_tradnl" sz="4000" b="0" i="0" u="none" strike="noStrike" dirty="0">
                        <a:solidFill>
                          <a:srgbClr val="000000"/>
                        </a:solidFill>
                        <a:effectLst/>
                        <a:latin typeface="Calibri" panose="020F0502020204030204" pitchFamily="34" charset="0"/>
                      </a:endParaRPr>
                    </a:p>
                  </a:txBody>
                  <a:tcPr marL="6350" marR="6350" marT="6350" marB="0" anchor="b"/>
                </a:tc>
              </a:tr>
              <a:tr h="869519">
                <a:tc>
                  <a:txBody>
                    <a:bodyPr/>
                    <a:lstStyle/>
                    <a:p>
                      <a:pPr algn="l" fontAlgn="b"/>
                      <a:r>
                        <a:rPr lang="es-ES_tradnl" sz="4000" u="none" strike="noStrike" dirty="0" err="1">
                          <a:effectLst/>
                        </a:rPr>
                        <a:t>Only</a:t>
                      </a:r>
                      <a:r>
                        <a:rPr lang="es-ES_tradnl" sz="4000" u="none" strike="noStrike" dirty="0">
                          <a:effectLst/>
                        </a:rPr>
                        <a:t> a </a:t>
                      </a:r>
                      <a:r>
                        <a:rPr lang="es-ES_tradnl" sz="4000" u="none" strike="noStrike" dirty="0" err="1">
                          <a:effectLst/>
                        </a:rPr>
                        <a:t>little</a:t>
                      </a:r>
                      <a:endParaRPr lang="es-ES_tradnl" sz="4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4000" u="none" strike="noStrike" dirty="0">
                          <a:effectLst/>
                        </a:rPr>
                        <a:t>18%</a:t>
                      </a:r>
                      <a:endParaRPr lang="es-ES_tradnl" sz="4000" b="0" i="0" u="none" strike="noStrike" dirty="0">
                        <a:solidFill>
                          <a:srgbClr val="000000"/>
                        </a:solidFill>
                        <a:effectLst/>
                        <a:latin typeface="Calibri" panose="020F0502020204030204" pitchFamily="34" charset="0"/>
                      </a:endParaRPr>
                    </a:p>
                  </a:txBody>
                  <a:tcPr marL="6350" marR="6350" marT="6350" marB="0" anchor="b"/>
                </a:tc>
              </a:tr>
              <a:tr h="869519">
                <a:tc>
                  <a:txBody>
                    <a:bodyPr/>
                    <a:lstStyle/>
                    <a:p>
                      <a:pPr algn="l" fontAlgn="b"/>
                      <a:r>
                        <a:rPr lang="es-ES_tradnl" sz="4000" u="none" strike="noStrike">
                          <a:effectLst/>
                        </a:rPr>
                        <a:t>Don't know</a:t>
                      </a:r>
                      <a:endParaRPr lang="es-ES_tradnl" sz="4000" b="0" i="0" u="none" strike="noStrike">
                        <a:solidFill>
                          <a:srgbClr val="000000"/>
                        </a:solidFill>
                        <a:effectLst/>
                        <a:latin typeface="Arial" panose="020B0604020202020204" pitchFamily="34" charset="0"/>
                      </a:endParaRPr>
                    </a:p>
                  </a:txBody>
                  <a:tcPr marL="6350" marR="6350" marT="6350" marB="0" anchor="b"/>
                </a:tc>
                <a:tc>
                  <a:txBody>
                    <a:bodyPr/>
                    <a:lstStyle/>
                    <a:p>
                      <a:pPr algn="ctr" fontAlgn="b"/>
                      <a:r>
                        <a:rPr lang="es-ES_tradnl" sz="4000" u="none" strike="noStrike" dirty="0">
                          <a:effectLst/>
                        </a:rPr>
                        <a:t>7%</a:t>
                      </a:r>
                      <a:endParaRPr lang="es-ES_tradnl" sz="4000" b="0" i="0" u="none" strike="noStrike" dirty="0">
                        <a:solidFill>
                          <a:srgbClr val="000000"/>
                        </a:solidFill>
                        <a:effectLst/>
                        <a:latin typeface="Calibri" panose="020F0502020204030204" pitchFamily="34" charset="0"/>
                      </a:endParaRPr>
                    </a:p>
                  </a:txBody>
                  <a:tcPr marL="6350" marR="6350" marT="6350" marB="0" anchor="b"/>
                </a:tc>
              </a:tr>
              <a:tr h="869519">
                <a:tc>
                  <a:txBody>
                    <a:bodyPr/>
                    <a:lstStyle/>
                    <a:p>
                      <a:pPr algn="l" fontAlgn="b"/>
                      <a:r>
                        <a:rPr lang="es-ES_tradnl" sz="4000" u="none" strike="noStrike" dirty="0" err="1">
                          <a:effectLst/>
                        </a:rPr>
                        <a:t>Not</a:t>
                      </a:r>
                      <a:r>
                        <a:rPr lang="es-ES_tradnl" sz="4000" u="none" strike="noStrike" dirty="0">
                          <a:effectLst/>
                        </a:rPr>
                        <a:t> at all</a:t>
                      </a:r>
                      <a:endParaRPr lang="es-ES_tradnl" sz="4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4000" u="none" strike="noStrike" dirty="0">
                          <a:effectLst/>
                        </a:rPr>
                        <a:t>5%</a:t>
                      </a:r>
                      <a:endParaRPr lang="es-ES_tradnl" sz="40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3534883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6985"/>
          </a:xfrm>
        </p:spPr>
        <p:txBody>
          <a:bodyPr>
            <a:normAutofit fontScale="90000"/>
          </a:bodyPr>
          <a:lstStyle/>
          <a:p>
            <a:r>
              <a:rPr lang="en-US" sz="2600" dirty="0" smtClean="0"/>
              <a:t>On Climate &amp; Health:</a:t>
            </a:r>
            <a:br>
              <a:rPr lang="en-US" sz="2600" dirty="0" smtClean="0"/>
            </a:br>
            <a:r>
              <a:rPr lang="en-US" sz="2600" dirty="0" smtClean="0"/>
              <a:t>Are you yourself concerned with any of these issues, or not? Please check if the issues by: very concerned, somewhat concerned or not concerned.</a:t>
            </a:r>
            <a:endParaRPr lang="es-ES_tradnl"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2001524"/>
              </p:ext>
            </p:extLst>
          </p:nvPr>
        </p:nvGraphicFramePr>
        <p:xfrm>
          <a:off x="419099" y="4768533"/>
          <a:ext cx="5667376" cy="1342390"/>
        </p:xfrm>
        <a:graphic>
          <a:graphicData uri="http://schemas.openxmlformats.org/drawingml/2006/table">
            <a:tbl>
              <a:tblPr>
                <a:tableStyleId>{5C22544A-7EE6-4342-B048-85BDC9FD1C3A}</a:tableStyleId>
              </a:tblPr>
              <a:tblGrid>
                <a:gridCol w="3357563"/>
                <a:gridCol w="2309813"/>
              </a:tblGrid>
              <a:tr h="121761">
                <a:tc>
                  <a:txBody>
                    <a:bodyPr/>
                    <a:lstStyle/>
                    <a:p>
                      <a:pPr algn="l" fontAlgn="b"/>
                      <a:r>
                        <a:rPr lang="es-ES_tradnl" sz="1100" u="none" strike="noStrike" dirty="0">
                          <a:effectLst/>
                        </a:rPr>
                        <a:t> </a:t>
                      </a:r>
                      <a:r>
                        <a:rPr lang="es-ES_tradnl" sz="3000" b="1" u="none" strike="noStrike" kern="1200" dirty="0" err="1">
                          <a:solidFill>
                            <a:schemeClr val="dk1"/>
                          </a:solidFill>
                          <a:effectLst/>
                          <a:latin typeface="+mn-lt"/>
                          <a:ea typeface="+mn-ea"/>
                          <a:cs typeface="+mn-cs"/>
                        </a:rPr>
                        <a:t>Flooding</a:t>
                      </a:r>
                      <a:r>
                        <a:rPr lang="es-ES_tradnl" sz="3000" b="1" u="none" strike="noStrike" kern="1200" dirty="0">
                          <a:solidFill>
                            <a:schemeClr val="dk1"/>
                          </a:solidFill>
                          <a:effectLst/>
                          <a:latin typeface="+mn-lt"/>
                          <a:ea typeface="+mn-ea"/>
                          <a:cs typeface="+mn-cs"/>
                        </a:rPr>
                        <a:t>:</a:t>
                      </a:r>
                    </a:p>
                  </a:txBody>
                  <a:tcPr marL="6350" marR="6350" marT="6350" marB="0" anchor="b"/>
                </a:tc>
                <a:tc>
                  <a:txBody>
                    <a:bodyPr/>
                    <a:lstStyle/>
                    <a:p>
                      <a:pPr algn="l" fontAlgn="b"/>
                      <a:endParaRPr lang="es-ES_tradnl"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400" u="none" strike="noStrike" dirty="0" err="1">
                          <a:effectLst/>
                        </a:rPr>
                        <a:t>Very</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52%</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400" u="none" strike="noStrike" dirty="0" err="1">
                          <a:effectLst/>
                        </a:rPr>
                        <a:t>Somewhat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27%</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400" u="none" strike="noStrike" dirty="0">
                          <a:effectLst/>
                        </a:rPr>
                        <a:t>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13%</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400" u="none" strike="noStrike" dirty="0" err="1">
                          <a:effectLst/>
                        </a:rPr>
                        <a:t>Not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8%</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63082452"/>
              </p:ext>
            </p:extLst>
          </p:nvPr>
        </p:nvGraphicFramePr>
        <p:xfrm>
          <a:off x="2400300" y="3202841"/>
          <a:ext cx="7391399" cy="1271468"/>
        </p:xfrm>
        <a:graphic>
          <a:graphicData uri="http://schemas.openxmlformats.org/drawingml/2006/table">
            <a:tbl>
              <a:tblPr>
                <a:tableStyleId>{5C22544A-7EE6-4342-B048-85BDC9FD1C3A}</a:tableStyleId>
              </a:tblPr>
              <a:tblGrid>
                <a:gridCol w="5705475"/>
                <a:gridCol w="1685924"/>
              </a:tblGrid>
              <a:tr h="612338">
                <a:tc>
                  <a:txBody>
                    <a:bodyPr/>
                    <a:lstStyle/>
                    <a:p>
                      <a:pPr algn="l" fontAlgn="b"/>
                      <a:r>
                        <a:rPr lang="es-ES_tradnl" sz="3000" b="1" u="none" strike="noStrike" kern="1200" dirty="0">
                          <a:solidFill>
                            <a:schemeClr val="dk1"/>
                          </a:solidFill>
                          <a:effectLst/>
                          <a:latin typeface="+mn-lt"/>
                          <a:ea typeface="+mn-ea"/>
                          <a:cs typeface="+mn-cs"/>
                        </a:rPr>
                        <a:t>Air/</a:t>
                      </a:r>
                      <a:r>
                        <a:rPr lang="es-ES_tradnl" sz="3000" b="1" u="none" strike="noStrike" kern="1200" dirty="0" err="1">
                          <a:solidFill>
                            <a:schemeClr val="dk1"/>
                          </a:solidFill>
                          <a:effectLst/>
                          <a:latin typeface="+mn-lt"/>
                          <a:ea typeface="+mn-ea"/>
                          <a:cs typeface="+mn-cs"/>
                        </a:rPr>
                        <a:t>water</a:t>
                      </a:r>
                      <a:r>
                        <a:rPr lang="es-ES_tradnl" sz="3000" b="1" u="none" strike="noStrike" kern="1200" dirty="0">
                          <a:solidFill>
                            <a:schemeClr val="dk1"/>
                          </a:solidFill>
                          <a:effectLst/>
                          <a:latin typeface="+mn-lt"/>
                          <a:ea typeface="+mn-ea"/>
                          <a:cs typeface="+mn-cs"/>
                        </a:rPr>
                        <a:t> </a:t>
                      </a:r>
                      <a:r>
                        <a:rPr lang="es-ES_tradnl" sz="3000" b="1" u="none" strike="noStrike" kern="1200" dirty="0" err="1">
                          <a:solidFill>
                            <a:schemeClr val="dk1"/>
                          </a:solidFill>
                          <a:effectLst/>
                          <a:latin typeface="+mn-lt"/>
                          <a:ea typeface="+mn-ea"/>
                          <a:cs typeface="+mn-cs"/>
                        </a:rPr>
                        <a:t>quality</a:t>
                      </a:r>
                      <a:r>
                        <a:rPr lang="es-ES_tradnl" sz="3000" b="1" u="none" strike="noStrike" kern="1200" dirty="0">
                          <a:solidFill>
                            <a:schemeClr val="dk1"/>
                          </a:solidFill>
                          <a:effectLst/>
                          <a:latin typeface="+mn-lt"/>
                          <a:ea typeface="+mn-ea"/>
                          <a:cs typeface="+mn-cs"/>
                        </a:rPr>
                        <a:t>/</a:t>
                      </a:r>
                      <a:r>
                        <a:rPr lang="es-ES_tradnl" sz="3000" b="1" u="none" strike="noStrike" kern="1200" dirty="0" err="1">
                          <a:solidFill>
                            <a:schemeClr val="dk1"/>
                          </a:solidFill>
                          <a:effectLst/>
                          <a:latin typeface="+mn-lt"/>
                          <a:ea typeface="+mn-ea"/>
                          <a:cs typeface="+mn-cs"/>
                        </a:rPr>
                        <a:t>land</a:t>
                      </a:r>
                      <a:r>
                        <a:rPr lang="es-ES_tradnl" sz="3000" b="1" u="none" strike="noStrike" kern="1200" dirty="0">
                          <a:solidFill>
                            <a:schemeClr val="dk1"/>
                          </a:solidFill>
                          <a:effectLst/>
                          <a:latin typeface="+mn-lt"/>
                          <a:ea typeface="+mn-ea"/>
                          <a:cs typeface="+mn-cs"/>
                        </a:rPr>
                        <a:t> pollution:</a:t>
                      </a:r>
                    </a:p>
                  </a:txBody>
                  <a:tcPr marL="6350" marR="6350" marT="6350" marB="0" anchor="b"/>
                </a:tc>
                <a:tc>
                  <a:txBody>
                    <a:bodyPr/>
                    <a:lstStyle/>
                    <a:p>
                      <a:pPr algn="l" fontAlgn="b"/>
                      <a:r>
                        <a:rPr lang="es-ES_tradnl" sz="1100" u="none" strike="noStrike">
                          <a:effectLst/>
                        </a:rPr>
                        <a:t> </a:t>
                      </a:r>
                      <a:endParaRPr lang="es-ES_tradnl" sz="1100" b="0" i="0" u="none" strike="noStrike">
                        <a:solidFill>
                          <a:srgbClr val="000000"/>
                        </a:solidFill>
                        <a:effectLst/>
                        <a:latin typeface="Calibri" panose="020F0502020204030204" pitchFamily="34" charset="0"/>
                      </a:endParaRPr>
                    </a:p>
                  </a:txBody>
                  <a:tcPr marL="6350" marR="6350" marT="6350" marB="0" anchor="b"/>
                </a:tc>
              </a:tr>
              <a:tr h="146116">
                <a:tc>
                  <a:txBody>
                    <a:bodyPr/>
                    <a:lstStyle/>
                    <a:p>
                      <a:pPr marL="0" algn="l" defTabSz="914400" rtl="0" eaLnBrk="1" fontAlgn="b" latinLnBrk="0" hangingPunct="1"/>
                      <a:r>
                        <a:rPr lang="es-ES_tradnl" sz="1400" b="0" u="none" strike="noStrike" kern="1200" dirty="0" err="1">
                          <a:solidFill>
                            <a:schemeClr val="dk1"/>
                          </a:solidFill>
                          <a:effectLst/>
                          <a:latin typeface="+mn-lt"/>
                          <a:ea typeface="+mn-ea"/>
                          <a:cs typeface="+mn-cs"/>
                        </a:rPr>
                        <a:t>Very</a:t>
                      </a:r>
                      <a:r>
                        <a:rPr lang="es-ES_tradnl" sz="1400" b="0" u="none" strike="noStrike" kern="1200" dirty="0">
                          <a:solidFill>
                            <a:schemeClr val="dk1"/>
                          </a:solidFill>
                          <a:effectLst/>
                          <a:latin typeface="+mn-lt"/>
                          <a:ea typeface="+mn-ea"/>
                          <a:cs typeface="+mn-cs"/>
                        </a:rPr>
                        <a:t> concerned</a:t>
                      </a:r>
                    </a:p>
                  </a:txBody>
                  <a:tcPr marL="6350" marR="6350" marT="6350" marB="0" anchor="b"/>
                </a:tc>
                <a:tc>
                  <a:txBody>
                    <a:bodyPr/>
                    <a:lstStyle/>
                    <a:p>
                      <a:pPr marL="0" algn="ctr" defTabSz="914400" rtl="0" eaLnBrk="1" fontAlgn="b" latinLnBrk="0" hangingPunct="1"/>
                      <a:r>
                        <a:rPr lang="es-ES_tradnl" sz="1400" b="1" u="none" strike="noStrike" kern="1200" dirty="0">
                          <a:solidFill>
                            <a:schemeClr val="dk1"/>
                          </a:solidFill>
                          <a:effectLst/>
                          <a:latin typeface="+mn-lt"/>
                          <a:ea typeface="+mn-ea"/>
                          <a:cs typeface="+mn-cs"/>
                        </a:rPr>
                        <a:t>68%</a:t>
                      </a:r>
                    </a:p>
                  </a:txBody>
                  <a:tcPr marL="6350" marR="6350" marT="6350" marB="0" anchor="b"/>
                </a:tc>
              </a:tr>
              <a:tr h="146116">
                <a:tc>
                  <a:txBody>
                    <a:bodyPr/>
                    <a:lstStyle/>
                    <a:p>
                      <a:pPr marL="0" algn="l" defTabSz="914400" rtl="0" eaLnBrk="1" fontAlgn="b" latinLnBrk="0" hangingPunct="1"/>
                      <a:r>
                        <a:rPr lang="es-ES_tradnl" sz="1400" b="0" u="none" strike="noStrike" kern="1200" dirty="0" err="1">
                          <a:solidFill>
                            <a:schemeClr val="dk1"/>
                          </a:solidFill>
                          <a:effectLst/>
                          <a:latin typeface="+mn-lt"/>
                          <a:ea typeface="+mn-ea"/>
                          <a:cs typeface="+mn-cs"/>
                        </a:rPr>
                        <a:t>Somewhat</a:t>
                      </a:r>
                      <a:r>
                        <a:rPr lang="es-ES_tradnl" sz="1400" b="0" u="none" strike="noStrike" kern="1200" dirty="0">
                          <a:solidFill>
                            <a:schemeClr val="dk1"/>
                          </a:solidFill>
                          <a:effectLst/>
                          <a:latin typeface="+mn-lt"/>
                          <a:ea typeface="+mn-ea"/>
                          <a:cs typeface="+mn-cs"/>
                        </a:rPr>
                        <a:t> Concerned</a:t>
                      </a:r>
                    </a:p>
                  </a:txBody>
                  <a:tcPr marL="6350" marR="6350" marT="6350" marB="0" anchor="b"/>
                </a:tc>
                <a:tc>
                  <a:txBody>
                    <a:bodyPr/>
                    <a:lstStyle/>
                    <a:p>
                      <a:pPr marL="0" algn="ctr" defTabSz="914400" rtl="0" eaLnBrk="1" fontAlgn="b" latinLnBrk="0" hangingPunct="1"/>
                      <a:r>
                        <a:rPr lang="es-ES_tradnl" sz="1400" b="1" u="none" strike="noStrike" kern="1200" dirty="0">
                          <a:solidFill>
                            <a:schemeClr val="dk1"/>
                          </a:solidFill>
                          <a:effectLst/>
                          <a:latin typeface="+mn-lt"/>
                          <a:ea typeface="+mn-ea"/>
                          <a:cs typeface="+mn-cs"/>
                        </a:rPr>
                        <a:t>19%</a:t>
                      </a:r>
                    </a:p>
                  </a:txBody>
                  <a:tcPr marL="6350" marR="6350" marT="6350" marB="0" anchor="b"/>
                </a:tc>
              </a:tr>
              <a:tr h="146116">
                <a:tc>
                  <a:txBody>
                    <a:bodyPr/>
                    <a:lstStyle/>
                    <a:p>
                      <a:pPr marL="0" algn="l" defTabSz="914400" rtl="0" eaLnBrk="1" fontAlgn="b" latinLnBrk="0" hangingPunct="1"/>
                      <a:r>
                        <a:rPr lang="es-ES_tradnl" sz="1400" b="0" u="none" strike="noStrike" kern="1200" dirty="0">
                          <a:solidFill>
                            <a:schemeClr val="dk1"/>
                          </a:solidFill>
                          <a:effectLst/>
                          <a:latin typeface="+mn-lt"/>
                          <a:ea typeface="+mn-ea"/>
                          <a:cs typeface="+mn-cs"/>
                        </a:rPr>
                        <a:t>Concerned</a:t>
                      </a:r>
                    </a:p>
                  </a:txBody>
                  <a:tcPr marL="6350" marR="6350" marT="6350" marB="0" anchor="b"/>
                </a:tc>
                <a:tc>
                  <a:txBody>
                    <a:bodyPr/>
                    <a:lstStyle/>
                    <a:p>
                      <a:pPr marL="0" algn="ctr" defTabSz="914400" rtl="0" eaLnBrk="1" fontAlgn="b" latinLnBrk="0" hangingPunct="1"/>
                      <a:r>
                        <a:rPr lang="es-ES_tradnl" sz="1400" b="1" u="none" strike="noStrike" kern="1200" dirty="0">
                          <a:solidFill>
                            <a:schemeClr val="dk1"/>
                          </a:solidFill>
                          <a:effectLst/>
                          <a:latin typeface="+mn-lt"/>
                          <a:ea typeface="+mn-ea"/>
                          <a:cs typeface="+mn-cs"/>
                        </a:rPr>
                        <a:t>13%</a:t>
                      </a:r>
                    </a:p>
                  </a:txBody>
                  <a:tcPr marL="6350" marR="6350" marT="635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63290695"/>
              </p:ext>
            </p:extLst>
          </p:nvPr>
        </p:nvGraphicFramePr>
        <p:xfrm>
          <a:off x="1066800" y="1446054"/>
          <a:ext cx="3895725" cy="1560671"/>
        </p:xfrm>
        <a:graphic>
          <a:graphicData uri="http://schemas.openxmlformats.org/drawingml/2006/table">
            <a:tbl>
              <a:tblPr>
                <a:tableStyleId>{5C22544A-7EE6-4342-B048-85BDC9FD1C3A}</a:tableStyleId>
              </a:tblPr>
              <a:tblGrid>
                <a:gridCol w="2582880"/>
                <a:gridCol w="1312845"/>
              </a:tblGrid>
              <a:tr h="681831">
                <a:tc>
                  <a:txBody>
                    <a:bodyPr/>
                    <a:lstStyle/>
                    <a:p>
                      <a:pPr algn="l" fontAlgn="b"/>
                      <a:r>
                        <a:rPr lang="es-ES_tradnl" sz="3000" b="1" u="none" strike="noStrike" dirty="0" err="1">
                          <a:effectLst/>
                        </a:rPr>
                        <a:t>Climate</a:t>
                      </a:r>
                      <a:r>
                        <a:rPr lang="es-ES_tradnl" sz="3000" b="1" u="none" strike="noStrike" dirty="0">
                          <a:effectLst/>
                        </a:rPr>
                        <a:t> </a:t>
                      </a:r>
                      <a:r>
                        <a:rPr lang="es-ES_tradnl" sz="3000" b="1" u="none" strike="noStrike" dirty="0" err="1">
                          <a:effectLst/>
                        </a:rPr>
                        <a:t>Change</a:t>
                      </a:r>
                      <a:r>
                        <a:rPr lang="es-ES_tradnl" sz="3000" b="1" u="none" strike="noStrike" dirty="0">
                          <a:effectLst/>
                        </a:rPr>
                        <a:t>:</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400" b="1" i="0" u="none" strike="noStrike">
                        <a:solidFill>
                          <a:srgbClr val="000000"/>
                        </a:solidFill>
                        <a:effectLst/>
                        <a:latin typeface="Calibri" panose="020F0502020204030204" pitchFamily="34" charset="0"/>
                      </a:endParaRPr>
                    </a:p>
                  </a:txBody>
                  <a:tcPr marL="6350" marR="6350" marT="6350" marB="0" anchor="b"/>
                </a:tc>
              </a:tr>
              <a:tr h="162699">
                <a:tc>
                  <a:txBody>
                    <a:bodyPr/>
                    <a:lstStyle/>
                    <a:p>
                      <a:pPr algn="l" fontAlgn="b"/>
                      <a:r>
                        <a:rPr lang="es-ES_tradnl" sz="1400" b="0" u="none" strike="noStrike" dirty="0" err="1">
                          <a:effectLst/>
                        </a:rPr>
                        <a:t>Very</a:t>
                      </a:r>
                      <a:r>
                        <a:rPr lang="es-ES_tradnl" sz="1400" b="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62%</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62699">
                <a:tc>
                  <a:txBody>
                    <a:bodyPr/>
                    <a:lstStyle/>
                    <a:p>
                      <a:pPr algn="l" fontAlgn="b"/>
                      <a:r>
                        <a:rPr lang="es-ES_tradnl" sz="1400" b="0" u="none" strike="noStrike" dirty="0" err="1">
                          <a:effectLst/>
                        </a:rPr>
                        <a:t>Somewhat</a:t>
                      </a:r>
                      <a:r>
                        <a:rPr lang="es-ES_tradnl" sz="1400" b="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23%</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62699">
                <a:tc>
                  <a:txBody>
                    <a:bodyPr/>
                    <a:lstStyle/>
                    <a:p>
                      <a:pPr algn="l" fontAlgn="b"/>
                      <a:r>
                        <a:rPr lang="es-ES_tradnl" sz="1400" b="0" u="none" strike="noStrike" dirty="0">
                          <a:effectLst/>
                        </a:rPr>
                        <a:t>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9%</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62699">
                <a:tc>
                  <a:txBody>
                    <a:bodyPr/>
                    <a:lstStyle/>
                    <a:p>
                      <a:pPr algn="l" fontAlgn="b"/>
                      <a:r>
                        <a:rPr lang="es-ES_tradnl" sz="1400" b="0" u="none" strike="noStrike" dirty="0" err="1">
                          <a:effectLst/>
                        </a:rPr>
                        <a:t>Not</a:t>
                      </a:r>
                      <a:r>
                        <a:rPr lang="es-ES_tradnl" sz="1400" b="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6%</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63096493"/>
              </p:ext>
            </p:extLst>
          </p:nvPr>
        </p:nvGraphicFramePr>
        <p:xfrm>
          <a:off x="6829425" y="4768533"/>
          <a:ext cx="4019550" cy="1342390"/>
        </p:xfrm>
        <a:graphic>
          <a:graphicData uri="http://schemas.openxmlformats.org/drawingml/2006/table">
            <a:tbl>
              <a:tblPr>
                <a:tableStyleId>{5C22544A-7EE6-4342-B048-85BDC9FD1C3A}</a:tableStyleId>
              </a:tblPr>
              <a:tblGrid>
                <a:gridCol w="2009775"/>
                <a:gridCol w="2009775"/>
              </a:tblGrid>
              <a:tr h="55365">
                <a:tc>
                  <a:txBody>
                    <a:bodyPr/>
                    <a:lstStyle/>
                    <a:p>
                      <a:pPr algn="l" fontAlgn="b"/>
                      <a:r>
                        <a:rPr lang="es-ES_tradnl" sz="3000" b="1" u="none" strike="noStrike" kern="1200" dirty="0">
                          <a:solidFill>
                            <a:schemeClr val="dk1"/>
                          </a:solidFill>
                          <a:effectLst/>
                          <a:latin typeface="+mn-lt"/>
                          <a:ea typeface="+mn-ea"/>
                          <a:cs typeface="+mn-cs"/>
                        </a:rPr>
                        <a:t>Hurricanes:</a:t>
                      </a:r>
                    </a:p>
                  </a:txBody>
                  <a:tcPr marL="6350" marR="6350" marT="6350" marB="0" anchor="b"/>
                </a:tc>
                <a:tc>
                  <a:txBody>
                    <a:bodyPr/>
                    <a:lstStyle/>
                    <a:p>
                      <a:pPr algn="l" fontAlgn="b"/>
                      <a:endParaRPr lang="es-ES_tradnl" sz="1400" b="1" i="0" u="none" strike="noStrike" dirty="0">
                        <a:solidFill>
                          <a:srgbClr val="000000"/>
                        </a:solidFill>
                        <a:effectLst/>
                        <a:latin typeface="Calibri" panose="020F0502020204030204" pitchFamily="34" charset="0"/>
                      </a:endParaRPr>
                    </a:p>
                  </a:txBody>
                  <a:tcPr marL="6350" marR="6350" marT="6350" marB="0" anchor="b"/>
                </a:tc>
              </a:tr>
              <a:tr h="66091">
                <a:tc>
                  <a:txBody>
                    <a:bodyPr/>
                    <a:lstStyle/>
                    <a:p>
                      <a:pPr algn="l" fontAlgn="b"/>
                      <a:r>
                        <a:rPr lang="es-ES_tradnl" sz="1400" u="none" strike="noStrike">
                          <a:effectLst/>
                        </a:rPr>
                        <a:t>Very 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71%</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66091">
                <a:tc>
                  <a:txBody>
                    <a:bodyPr/>
                    <a:lstStyle/>
                    <a:p>
                      <a:pPr algn="l" fontAlgn="b"/>
                      <a:r>
                        <a:rPr lang="es-ES_tradnl" sz="1400" u="none" strike="noStrike">
                          <a:effectLst/>
                        </a:rPr>
                        <a:t>Somewhat 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14%</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66091">
                <a:tc>
                  <a:txBody>
                    <a:bodyPr/>
                    <a:lstStyle/>
                    <a:p>
                      <a:pPr algn="l" fontAlgn="b"/>
                      <a:r>
                        <a:rPr lang="es-ES_tradnl" sz="1400" u="none" strike="noStrike">
                          <a:effectLst/>
                        </a:rPr>
                        <a:t>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8%</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66091">
                <a:tc>
                  <a:txBody>
                    <a:bodyPr/>
                    <a:lstStyle/>
                    <a:p>
                      <a:pPr algn="l" fontAlgn="b"/>
                      <a:r>
                        <a:rPr lang="es-ES_tradnl" sz="1400" u="none" strike="noStrike" dirty="0" err="1">
                          <a:effectLst/>
                        </a:rPr>
                        <a:t>Not</a:t>
                      </a:r>
                      <a:r>
                        <a:rPr lang="es-ES_tradnl" sz="140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8%</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58039675"/>
              </p:ext>
            </p:extLst>
          </p:nvPr>
        </p:nvGraphicFramePr>
        <p:xfrm>
          <a:off x="6305549" y="1566228"/>
          <a:ext cx="4086225" cy="1342390"/>
        </p:xfrm>
        <a:graphic>
          <a:graphicData uri="http://schemas.openxmlformats.org/drawingml/2006/table">
            <a:tbl>
              <a:tblPr>
                <a:tableStyleId>{5C22544A-7EE6-4342-B048-85BDC9FD1C3A}</a:tableStyleId>
              </a:tblPr>
              <a:tblGrid>
                <a:gridCol w="3067051"/>
                <a:gridCol w="1019174"/>
              </a:tblGrid>
              <a:tr h="184150">
                <a:tc>
                  <a:txBody>
                    <a:bodyPr/>
                    <a:lstStyle/>
                    <a:p>
                      <a:pPr algn="l" fontAlgn="b"/>
                      <a:r>
                        <a:rPr lang="es-ES_tradnl" sz="3000" u="none" strike="noStrike" dirty="0">
                          <a:effectLst/>
                        </a:rPr>
                        <a:t> </a:t>
                      </a:r>
                      <a:r>
                        <a:rPr lang="es-ES_tradnl" sz="3000" b="1" u="none" strike="noStrike" dirty="0">
                          <a:effectLst/>
                        </a:rPr>
                        <a:t>Sea </a:t>
                      </a:r>
                      <a:r>
                        <a:rPr lang="es-ES_tradnl" sz="3000" b="1" u="none" strike="noStrike" dirty="0" err="1">
                          <a:effectLst/>
                        </a:rPr>
                        <a:t>Level</a:t>
                      </a:r>
                      <a:r>
                        <a:rPr lang="es-ES_tradnl" sz="3000" b="1" u="none" strike="noStrike" dirty="0">
                          <a:effectLst/>
                        </a:rPr>
                        <a:t> </a:t>
                      </a:r>
                      <a:r>
                        <a:rPr lang="es-ES_tradnl" sz="3000" b="1" u="none" strike="noStrike" dirty="0" err="1">
                          <a:effectLst/>
                        </a:rPr>
                        <a:t>Rise</a:t>
                      </a:r>
                      <a:r>
                        <a:rPr lang="es-ES_tradnl" sz="3000" b="1" u="none" strike="noStrike" dirty="0">
                          <a:effectLst/>
                        </a:rPr>
                        <a:t>:</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marL="0" algn="l" defTabSz="914400" rtl="0" eaLnBrk="1" fontAlgn="b" latinLnBrk="0" hangingPunct="1"/>
                      <a:r>
                        <a:rPr lang="es-ES_tradnl" sz="1400" b="0" u="none" strike="noStrike" kern="1200" dirty="0" err="1">
                          <a:solidFill>
                            <a:schemeClr val="dk1"/>
                          </a:solidFill>
                          <a:effectLst/>
                          <a:latin typeface="+mn-lt"/>
                          <a:ea typeface="+mn-ea"/>
                          <a:cs typeface="+mn-cs"/>
                        </a:rPr>
                        <a:t>Very</a:t>
                      </a:r>
                      <a:r>
                        <a:rPr lang="es-ES_tradnl" sz="1400" b="0" u="none" strike="noStrike" kern="1200" dirty="0">
                          <a:solidFill>
                            <a:schemeClr val="dk1"/>
                          </a:solidFill>
                          <a:effectLst/>
                          <a:latin typeface="+mn-lt"/>
                          <a:ea typeface="+mn-ea"/>
                          <a:cs typeface="+mn-cs"/>
                        </a:rPr>
                        <a:t> concerned</a:t>
                      </a:r>
                    </a:p>
                  </a:txBody>
                  <a:tcPr marL="6350" marR="6350" marT="6350" marB="0" anchor="b"/>
                </a:tc>
                <a:tc>
                  <a:txBody>
                    <a:bodyPr/>
                    <a:lstStyle/>
                    <a:p>
                      <a:pPr algn="ctr" fontAlgn="b"/>
                      <a:r>
                        <a:rPr lang="es-ES_tradnl" sz="1400" b="1" u="none" strike="noStrike">
                          <a:effectLst/>
                        </a:rPr>
                        <a:t>63%</a:t>
                      </a:r>
                      <a:endParaRPr lang="es-ES_tradnl" sz="1400" b="1"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400" b="0" u="none" strike="noStrike">
                          <a:effectLst/>
                        </a:rPr>
                        <a:t>Somewhat 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17%</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400" b="0" u="none" strike="noStrike">
                          <a:effectLst/>
                        </a:rPr>
                        <a:t>Concerned</a:t>
                      </a:r>
                      <a:endParaRPr lang="es-ES_tradnl" sz="1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12%</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400" b="0" u="none" strike="noStrike" dirty="0" err="1">
                          <a:effectLst/>
                        </a:rPr>
                        <a:t>Not</a:t>
                      </a:r>
                      <a:r>
                        <a:rPr lang="es-ES_tradnl" sz="1400" b="0" u="none" strike="noStrike" dirty="0">
                          <a:effectLst/>
                        </a:rPr>
                        <a:t> Concerned</a:t>
                      </a:r>
                      <a:endParaRPr lang="es-ES_tradn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400" b="1" u="none" strike="noStrike" dirty="0">
                          <a:effectLst/>
                        </a:rPr>
                        <a:t>8%</a:t>
                      </a:r>
                      <a:endParaRPr lang="es-ES_tradnl" sz="14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1675037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5050"/>
          </a:xfrm>
        </p:spPr>
        <p:txBody>
          <a:bodyPr>
            <a:noAutofit/>
          </a:bodyPr>
          <a:lstStyle/>
          <a:p>
            <a:r>
              <a:rPr lang="en-US" sz="2600" dirty="0" smtClean="0"/>
              <a:t>On Climate &amp; Health:</a:t>
            </a:r>
            <a:br>
              <a:rPr lang="en-US" sz="2600" dirty="0" smtClean="0"/>
            </a:br>
            <a:r>
              <a:rPr lang="en-US" sz="2600" dirty="0" smtClean="0"/>
              <a:t>Are you yourself concerned with any of these issues, or not? </a:t>
            </a:r>
            <a:endParaRPr lang="es-ES_tradnl" sz="26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76666914"/>
              </p:ext>
            </p:extLst>
          </p:nvPr>
        </p:nvGraphicFramePr>
        <p:xfrm>
          <a:off x="628647" y="4524375"/>
          <a:ext cx="6381754" cy="2066925"/>
        </p:xfrm>
        <a:graphic>
          <a:graphicData uri="http://schemas.openxmlformats.org/drawingml/2006/table">
            <a:tbl>
              <a:tblPr>
                <a:tableStyleId>{5C22544A-7EE6-4342-B048-85BDC9FD1C3A}</a:tableStyleId>
              </a:tblPr>
              <a:tblGrid>
                <a:gridCol w="3190877"/>
                <a:gridCol w="3190877"/>
              </a:tblGrid>
              <a:tr h="562125">
                <a:tc>
                  <a:txBody>
                    <a:bodyPr/>
                    <a:lstStyle/>
                    <a:p>
                      <a:pPr algn="l" fontAlgn="b"/>
                      <a:r>
                        <a:rPr lang="es-ES_tradnl" sz="3000" b="1" u="none" strike="noStrike" dirty="0">
                          <a:effectLst/>
                        </a:rPr>
                        <a:t> Access to </a:t>
                      </a:r>
                      <a:r>
                        <a:rPr lang="es-ES_tradnl" sz="3000" b="1" u="none" strike="noStrike" dirty="0" err="1">
                          <a:effectLst/>
                        </a:rPr>
                        <a:t>food</a:t>
                      </a:r>
                      <a:r>
                        <a:rPr lang="es-ES_tradnl" sz="3000" b="1" u="none" strike="noStrike" dirty="0">
                          <a:effectLst/>
                        </a:rPr>
                        <a:t>:</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a:solidFill>
                          <a:srgbClr val="000000"/>
                        </a:solidFill>
                        <a:effectLst/>
                        <a:latin typeface="Calibri" panose="020F0502020204030204" pitchFamily="34" charset="0"/>
                      </a:endParaRPr>
                    </a:p>
                  </a:txBody>
                  <a:tcPr marL="6350" marR="6350" marT="6350" marB="0" anchor="b"/>
                </a:tc>
              </a:tr>
              <a:tr h="376200">
                <a:tc>
                  <a:txBody>
                    <a:bodyPr/>
                    <a:lstStyle/>
                    <a:p>
                      <a:pPr algn="l" fontAlgn="b"/>
                      <a:r>
                        <a:rPr lang="es-ES_tradnl" sz="1600" u="none" strike="noStrike" dirty="0" err="1">
                          <a:effectLst/>
                        </a:rPr>
                        <a:t>Very</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50%</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76200">
                <a:tc>
                  <a:txBody>
                    <a:bodyPr/>
                    <a:lstStyle/>
                    <a:p>
                      <a:pPr algn="l" fontAlgn="b"/>
                      <a:r>
                        <a:rPr lang="es-ES_tradnl" sz="1600" u="none" strike="noStrike" dirty="0" err="1">
                          <a:effectLst/>
                        </a:rPr>
                        <a:t>Somewhat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16%</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76200">
                <a:tc>
                  <a:txBody>
                    <a:bodyPr/>
                    <a:lstStyle/>
                    <a:p>
                      <a:pPr algn="l" fontAlgn="b"/>
                      <a:r>
                        <a:rPr lang="es-ES_tradnl" sz="1600" u="none" strike="noStrike" dirty="0">
                          <a:effectLst/>
                        </a:rPr>
                        <a:t>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12%</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376200">
                <a:tc>
                  <a:txBody>
                    <a:bodyPr/>
                    <a:lstStyle/>
                    <a:p>
                      <a:pPr algn="l" fontAlgn="b"/>
                      <a:r>
                        <a:rPr lang="es-ES_tradnl" sz="1600" u="none" strike="noStrike" dirty="0" err="1">
                          <a:effectLst/>
                        </a:rPr>
                        <a:t>Not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22%</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538612912"/>
              </p:ext>
            </p:extLst>
          </p:nvPr>
        </p:nvGraphicFramePr>
        <p:xfrm>
          <a:off x="628648" y="1619505"/>
          <a:ext cx="4981577" cy="1921510"/>
        </p:xfrm>
        <a:graphic>
          <a:graphicData uri="http://schemas.openxmlformats.org/drawingml/2006/table">
            <a:tbl>
              <a:tblPr>
                <a:tableStyleId>{5C22544A-7EE6-4342-B048-85BDC9FD1C3A}</a:tableStyleId>
              </a:tblPr>
              <a:tblGrid>
                <a:gridCol w="3005138"/>
                <a:gridCol w="1976439"/>
              </a:tblGrid>
              <a:tr h="184150">
                <a:tc>
                  <a:txBody>
                    <a:bodyPr/>
                    <a:lstStyle/>
                    <a:p>
                      <a:pPr algn="l" fontAlgn="b"/>
                      <a:r>
                        <a:rPr lang="es-ES_tradnl" sz="3000" b="1" u="none" strike="noStrike" dirty="0">
                          <a:effectLst/>
                        </a:rPr>
                        <a:t> </a:t>
                      </a:r>
                      <a:r>
                        <a:rPr lang="es-ES_tradnl" sz="3000" b="1" u="none" strike="noStrike" dirty="0" err="1">
                          <a:effectLst/>
                        </a:rPr>
                        <a:t>Zika</a:t>
                      </a:r>
                      <a:r>
                        <a:rPr lang="es-ES_tradnl" sz="3000" b="1" u="none" strike="noStrike" dirty="0">
                          <a:effectLst/>
                        </a:rPr>
                        <a:t>, Mosquito Borne </a:t>
                      </a:r>
                      <a:r>
                        <a:rPr lang="es-ES_tradnl" sz="3000" b="1" u="none" strike="noStrike" dirty="0" err="1">
                          <a:effectLst/>
                        </a:rPr>
                        <a:t>Diseases</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600" u="none" strike="noStrike" dirty="0" err="1">
                          <a:effectLst/>
                        </a:rPr>
                        <a:t>Very</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58%</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600" u="none" strike="noStrike" dirty="0" err="1">
                          <a:effectLst/>
                        </a:rPr>
                        <a:t>Somewhat</a:t>
                      </a:r>
                      <a:r>
                        <a:rPr lang="es-ES_tradnl" sz="1600" u="none" strike="noStrike" dirty="0">
                          <a:effectLst/>
                        </a:rPr>
                        <a:t> 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30%</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600" u="none" strike="noStrike" dirty="0">
                          <a:effectLst/>
                        </a:rPr>
                        <a:t>Concerned</a:t>
                      </a:r>
                      <a:endParaRPr lang="es-ES_tradnl"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0%</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es-ES_tradnl" sz="1600" u="none" strike="noStrike">
                          <a:effectLst/>
                        </a:rPr>
                        <a:t>Not Concerned</a:t>
                      </a:r>
                      <a:endParaRPr lang="es-ES_tradnl" sz="16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s-ES_tradnl" sz="1600" b="1" u="none" strike="noStrike" dirty="0">
                          <a:effectLst/>
                        </a:rPr>
                        <a:t>12%</a:t>
                      </a:r>
                      <a:endParaRPr lang="es-ES_tradnl" sz="1600" b="1" i="0" u="none" strike="noStrike" dirty="0">
                        <a:solidFill>
                          <a:srgbClr val="000000"/>
                        </a:solidFill>
                        <a:effectLst/>
                        <a:latin typeface="Calibri" panose="020F0502020204030204" pitchFamily="34" charset="0"/>
                      </a:endParaRPr>
                    </a:p>
                  </a:txBody>
                  <a:tcPr marL="6350" marR="6350" marT="6350" marB="0" anchor="b"/>
                </a:tc>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1471673399"/>
              </p:ext>
            </p:extLst>
          </p:nvPr>
        </p:nvGraphicFramePr>
        <p:xfrm>
          <a:off x="6372224" y="2077975"/>
          <a:ext cx="5191126" cy="2274951"/>
        </p:xfrm>
        <a:graphic>
          <a:graphicData uri="http://schemas.openxmlformats.org/drawingml/2006/table">
            <a:tbl>
              <a:tblPr>
                <a:tableStyleId>{5C22544A-7EE6-4342-B048-85BDC9FD1C3A}</a:tableStyleId>
              </a:tblPr>
              <a:tblGrid>
                <a:gridCol w="3267076"/>
                <a:gridCol w="1924050"/>
              </a:tblGrid>
              <a:tr h="720171">
                <a:tc>
                  <a:txBody>
                    <a:bodyPr/>
                    <a:lstStyle/>
                    <a:p>
                      <a:pPr algn="l" fontAlgn="b"/>
                      <a:r>
                        <a:rPr lang="es-ES_tradnl" sz="3000" b="1" u="none" strike="noStrike" dirty="0">
                          <a:effectLst/>
                        </a:rPr>
                        <a:t> </a:t>
                      </a:r>
                      <a:r>
                        <a:rPr lang="es-ES_tradnl" sz="3000" b="1" u="none" strike="noStrike" dirty="0" err="1">
                          <a:effectLst/>
                        </a:rPr>
                        <a:t>Healthcare</a:t>
                      </a:r>
                      <a:r>
                        <a:rPr lang="es-ES_tradnl" sz="3000" b="1" u="none" strike="noStrike" dirty="0">
                          <a:effectLst/>
                        </a:rPr>
                        <a:t>:</a:t>
                      </a:r>
                      <a:endParaRPr lang="es-ES_tradnl" sz="3000" b="1" i="0" u="none" strike="noStrike" dirty="0">
                        <a:solidFill>
                          <a:srgbClr val="333333"/>
                        </a:solidFill>
                        <a:effectLst/>
                        <a:latin typeface="Arial" panose="020B0604020202020204" pitchFamily="34" charset="0"/>
                      </a:endParaRPr>
                    </a:p>
                  </a:txBody>
                  <a:tcPr marL="6350" marR="6350" marT="6350" marB="0" anchor="b"/>
                </a:tc>
                <a:tc>
                  <a:txBody>
                    <a:bodyPr/>
                    <a:lstStyle/>
                    <a:p>
                      <a:pPr algn="l" fontAlgn="b"/>
                      <a:endParaRPr lang="es-ES_tradnl" sz="1100" b="0" i="0" u="none" strike="noStrike" dirty="0">
                        <a:solidFill>
                          <a:srgbClr val="000000"/>
                        </a:solidFill>
                        <a:effectLst/>
                        <a:latin typeface="Calibri" panose="020F0502020204030204" pitchFamily="34" charset="0"/>
                      </a:endParaRPr>
                    </a:p>
                  </a:txBody>
                  <a:tcPr marL="6350" marR="6350" marT="6350" marB="0" anchor="b"/>
                </a:tc>
              </a:tr>
              <a:tr h="388695">
                <a:tc>
                  <a:txBody>
                    <a:bodyPr/>
                    <a:lstStyle/>
                    <a:p>
                      <a:pPr marL="0" algn="ctr" defTabSz="914400" rtl="0" eaLnBrk="1" fontAlgn="b" latinLnBrk="0" hangingPunct="1"/>
                      <a:r>
                        <a:rPr lang="es-ES_tradnl" sz="1600" u="none" strike="noStrike" kern="1200" dirty="0" err="1">
                          <a:solidFill>
                            <a:schemeClr val="dk1"/>
                          </a:solidFill>
                          <a:effectLst/>
                          <a:latin typeface="+mn-lt"/>
                          <a:ea typeface="+mn-ea"/>
                          <a:cs typeface="+mn-cs"/>
                        </a:rPr>
                        <a:t>Very</a:t>
                      </a:r>
                      <a:r>
                        <a:rPr lang="es-ES_tradnl" sz="1600" u="none" strike="noStrike" kern="1200" dirty="0">
                          <a:solidFill>
                            <a:schemeClr val="dk1"/>
                          </a:solidFill>
                          <a:effectLst/>
                          <a:latin typeface="+mn-lt"/>
                          <a:ea typeface="+mn-ea"/>
                          <a:cs typeface="+mn-cs"/>
                        </a:rPr>
                        <a:t> concerned</a:t>
                      </a:r>
                    </a:p>
                  </a:txBody>
                  <a:tcPr marL="6350" marR="6350" marT="6350" marB="0" anchor="b"/>
                </a:tc>
                <a:tc>
                  <a:txBody>
                    <a:bodyPr/>
                    <a:lstStyle/>
                    <a:p>
                      <a:pPr marL="0" algn="ctr" defTabSz="914400" rtl="0" eaLnBrk="1" fontAlgn="b" latinLnBrk="0" hangingPunct="1"/>
                      <a:r>
                        <a:rPr lang="es-ES_tradnl" sz="1600" b="1" u="none" strike="noStrike" kern="1200" dirty="0">
                          <a:solidFill>
                            <a:schemeClr val="dk1"/>
                          </a:solidFill>
                          <a:effectLst/>
                          <a:latin typeface="+mn-lt"/>
                          <a:ea typeface="+mn-ea"/>
                          <a:cs typeface="+mn-cs"/>
                        </a:rPr>
                        <a:t>81%</a:t>
                      </a:r>
                    </a:p>
                  </a:txBody>
                  <a:tcPr marL="6350" marR="6350" marT="6350" marB="0" anchor="b"/>
                </a:tc>
              </a:tr>
              <a:tr h="388695">
                <a:tc>
                  <a:txBody>
                    <a:bodyPr/>
                    <a:lstStyle/>
                    <a:p>
                      <a:pPr marL="0" algn="ctr" defTabSz="914400" rtl="0" eaLnBrk="1" fontAlgn="b" latinLnBrk="0" hangingPunct="1"/>
                      <a:r>
                        <a:rPr lang="es-ES_tradnl" sz="1600" u="none" strike="noStrike" kern="1200" dirty="0" err="1">
                          <a:solidFill>
                            <a:schemeClr val="dk1"/>
                          </a:solidFill>
                          <a:effectLst/>
                          <a:latin typeface="+mn-lt"/>
                          <a:ea typeface="+mn-ea"/>
                          <a:cs typeface="+mn-cs"/>
                        </a:rPr>
                        <a:t>Somewhat</a:t>
                      </a:r>
                      <a:r>
                        <a:rPr lang="es-ES_tradnl" sz="1600" u="none" strike="noStrike" kern="1200" dirty="0">
                          <a:solidFill>
                            <a:schemeClr val="dk1"/>
                          </a:solidFill>
                          <a:effectLst/>
                          <a:latin typeface="+mn-lt"/>
                          <a:ea typeface="+mn-ea"/>
                          <a:cs typeface="+mn-cs"/>
                        </a:rPr>
                        <a:t> Concerned</a:t>
                      </a:r>
                    </a:p>
                  </a:txBody>
                  <a:tcPr marL="6350" marR="6350" marT="6350" marB="0" anchor="b"/>
                </a:tc>
                <a:tc>
                  <a:txBody>
                    <a:bodyPr/>
                    <a:lstStyle/>
                    <a:p>
                      <a:pPr marL="0" algn="ctr" defTabSz="914400" rtl="0" eaLnBrk="1" fontAlgn="b" latinLnBrk="0" hangingPunct="1"/>
                      <a:r>
                        <a:rPr lang="es-ES_tradnl" sz="1600" b="1" u="none" strike="noStrike" kern="1200" dirty="0">
                          <a:solidFill>
                            <a:schemeClr val="dk1"/>
                          </a:solidFill>
                          <a:effectLst/>
                          <a:latin typeface="+mn-lt"/>
                          <a:ea typeface="+mn-ea"/>
                          <a:cs typeface="+mn-cs"/>
                        </a:rPr>
                        <a:t>9%</a:t>
                      </a:r>
                    </a:p>
                  </a:txBody>
                  <a:tcPr marL="6350" marR="6350" marT="6350" marB="0" anchor="b"/>
                </a:tc>
              </a:tr>
              <a:tr h="388695">
                <a:tc>
                  <a:txBody>
                    <a:bodyPr/>
                    <a:lstStyle/>
                    <a:p>
                      <a:pPr marL="0" algn="ctr" defTabSz="914400" rtl="0" eaLnBrk="1" fontAlgn="b" latinLnBrk="0" hangingPunct="1"/>
                      <a:r>
                        <a:rPr lang="es-ES_tradnl" sz="1600" u="none" strike="noStrike" kern="1200" dirty="0">
                          <a:solidFill>
                            <a:schemeClr val="dk1"/>
                          </a:solidFill>
                          <a:effectLst/>
                          <a:latin typeface="+mn-lt"/>
                          <a:ea typeface="+mn-ea"/>
                          <a:cs typeface="+mn-cs"/>
                        </a:rPr>
                        <a:t>Concerned</a:t>
                      </a:r>
                    </a:p>
                  </a:txBody>
                  <a:tcPr marL="6350" marR="6350" marT="6350" marB="0" anchor="b"/>
                </a:tc>
                <a:tc>
                  <a:txBody>
                    <a:bodyPr/>
                    <a:lstStyle/>
                    <a:p>
                      <a:pPr marL="0" algn="ctr" defTabSz="914400" rtl="0" eaLnBrk="1" fontAlgn="b" latinLnBrk="0" hangingPunct="1"/>
                      <a:r>
                        <a:rPr lang="es-ES_tradnl" sz="1600" b="1" u="none" strike="noStrike" kern="1200" dirty="0">
                          <a:solidFill>
                            <a:schemeClr val="dk1"/>
                          </a:solidFill>
                          <a:effectLst/>
                          <a:latin typeface="+mn-lt"/>
                          <a:ea typeface="+mn-ea"/>
                          <a:cs typeface="+mn-cs"/>
                        </a:rPr>
                        <a:t>9%</a:t>
                      </a:r>
                    </a:p>
                  </a:txBody>
                  <a:tcPr marL="6350" marR="6350" marT="6350" marB="0" anchor="b"/>
                </a:tc>
              </a:tr>
              <a:tr h="388695">
                <a:tc>
                  <a:txBody>
                    <a:bodyPr/>
                    <a:lstStyle/>
                    <a:p>
                      <a:pPr marL="0" algn="ctr" defTabSz="914400" rtl="0" eaLnBrk="1" fontAlgn="b" latinLnBrk="0" hangingPunct="1"/>
                      <a:r>
                        <a:rPr lang="es-ES_tradnl" sz="1600" u="none" strike="noStrike" kern="1200" dirty="0" err="1">
                          <a:solidFill>
                            <a:schemeClr val="dk1"/>
                          </a:solidFill>
                          <a:effectLst/>
                          <a:latin typeface="+mn-lt"/>
                          <a:ea typeface="+mn-ea"/>
                          <a:cs typeface="+mn-cs"/>
                        </a:rPr>
                        <a:t>Not</a:t>
                      </a:r>
                      <a:r>
                        <a:rPr lang="es-ES_tradnl" sz="1600" u="none" strike="noStrike" kern="1200" dirty="0">
                          <a:solidFill>
                            <a:schemeClr val="dk1"/>
                          </a:solidFill>
                          <a:effectLst/>
                          <a:latin typeface="+mn-lt"/>
                          <a:ea typeface="+mn-ea"/>
                          <a:cs typeface="+mn-cs"/>
                        </a:rPr>
                        <a:t> Concerned</a:t>
                      </a:r>
                    </a:p>
                  </a:txBody>
                  <a:tcPr marL="6350" marR="6350" marT="6350" marB="0" anchor="b"/>
                </a:tc>
                <a:tc>
                  <a:txBody>
                    <a:bodyPr/>
                    <a:lstStyle/>
                    <a:p>
                      <a:pPr marL="0" algn="ctr" defTabSz="914400" rtl="0" eaLnBrk="1" fontAlgn="b" latinLnBrk="0" hangingPunct="1"/>
                      <a:r>
                        <a:rPr lang="es-ES_tradnl" sz="1600" b="1" u="none" strike="noStrike" kern="1200" dirty="0">
                          <a:solidFill>
                            <a:schemeClr val="dk1"/>
                          </a:solidFill>
                          <a:effectLst/>
                          <a:latin typeface="+mn-lt"/>
                          <a:ea typeface="+mn-ea"/>
                          <a:cs typeface="+mn-cs"/>
                        </a:rPr>
                        <a:t>0</a:t>
                      </a:r>
                    </a:p>
                  </a:txBody>
                  <a:tcPr marL="6350" marR="6350" marT="6350" marB="0" anchor="b"/>
                </a:tc>
              </a:tr>
            </a:tbl>
          </a:graphicData>
        </a:graphic>
      </p:graphicFrame>
    </p:spTree>
    <p:extLst>
      <p:ext uri="{BB962C8B-B14F-4D97-AF65-F5344CB8AC3E}">
        <p14:creationId xmlns:p14="http://schemas.microsoft.com/office/powerpoint/2010/main" val="2280112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2053</Words>
  <Application>Microsoft Office PowerPoint</Application>
  <PresentationFormat>Widescreen</PresentationFormat>
  <Paragraphs>317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WORKERS RISE FOR CLIMATE JUSTICE</vt:lpstr>
      <vt:lpstr>Interview Notes with Labor Leaders</vt:lpstr>
      <vt:lpstr>Survey Analysis: 114 online surveys</vt:lpstr>
      <vt:lpstr>Thinking about your own life and work, please list what you think are the most serious problems that you face today. </vt:lpstr>
      <vt:lpstr>Thinking about your own life and work, please list what you think are the most serious problems that you face today. </vt:lpstr>
      <vt:lpstr>Thinking about the children in your family or community, what in your opinion are the most serious problems they’ll face in their future lives?</vt:lpstr>
      <vt:lpstr>How much do you think climate change will harm you personally? </vt:lpstr>
      <vt:lpstr>On Climate &amp; Health: Are you yourself concerned with any of these issues, or not? Please check if the issues by: very concerned, somewhat concerned or not concerned.</vt:lpstr>
      <vt:lpstr>On Climate &amp; Health: Are you yourself concerned with any of these issues, or not? </vt:lpstr>
      <vt:lpstr>On the Job: Are you yourself concerned with any of these issues, or not? </vt:lpstr>
      <vt:lpstr>Other Issues: Are you yourself concerned with any of these issues, or not? </vt:lpstr>
      <vt:lpstr>Other Issues: Are you yourself concerned with any of these issues, or not? </vt:lpstr>
      <vt:lpstr>Has climate change interrupted your job, wages, or benefits? </vt:lpstr>
      <vt:lpstr>Have extreme weather events like hurricanes, flooding, or high heat impacted your job on a day to day basis?</vt:lpstr>
      <vt:lpstr>Have extreme weather events like hurricanes, flooding, or high heat impacted your housing situation or household expenses?</vt:lpstr>
      <vt:lpstr>Have extreme weather events like hurricanes, flooding, or high heat impacted your housing situation or household expenses?</vt:lpstr>
      <vt:lpstr>What do you think your union or organization should be doing to address climate change? </vt:lpstr>
      <vt:lpstr>What do you think your union or organization should be doing to address climate change? </vt:lpstr>
      <vt:lpstr>What do you think your union or organization should be doing to address climate change?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RISE FOR CLIMATE JUSTICE</dc:title>
  <dc:creator>lclabuser</dc:creator>
  <cp:lastModifiedBy>lclabuser</cp:lastModifiedBy>
  <cp:revision>29</cp:revision>
  <dcterms:created xsi:type="dcterms:W3CDTF">2018-07-31T00:57:23Z</dcterms:created>
  <dcterms:modified xsi:type="dcterms:W3CDTF">2018-07-31T04:41:02Z</dcterms:modified>
</cp:coreProperties>
</file>